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257" r:id="rId3"/>
    <p:sldId id="292" r:id="rId4"/>
    <p:sldId id="259" r:id="rId5"/>
    <p:sldId id="299" r:id="rId6"/>
    <p:sldId id="307" r:id="rId7"/>
    <p:sldId id="267" r:id="rId8"/>
    <p:sldId id="293" r:id="rId9"/>
    <p:sldId id="300" r:id="rId10"/>
    <p:sldId id="281" r:id="rId11"/>
    <p:sldId id="282" r:id="rId12"/>
    <p:sldId id="296" r:id="rId13"/>
    <p:sldId id="283" r:id="rId14"/>
    <p:sldId id="297" r:id="rId15"/>
    <p:sldId id="301" r:id="rId16"/>
    <p:sldId id="279" r:id="rId17"/>
    <p:sldId id="302" r:id="rId18"/>
    <p:sldId id="294" r:id="rId19"/>
    <p:sldId id="298" r:id="rId20"/>
    <p:sldId id="288" r:id="rId21"/>
    <p:sldId id="285" r:id="rId22"/>
    <p:sldId id="303" r:id="rId23"/>
    <p:sldId id="306" r:id="rId24"/>
    <p:sldId id="305" r:id="rId25"/>
    <p:sldId id="290" r:id="rId26"/>
    <p:sldId id="304"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99" autoAdjust="0"/>
  </p:normalViewPr>
  <p:slideViewPr>
    <p:cSldViewPr snapToGrid="0" snapToObjects="1">
      <p:cViewPr varScale="1">
        <p:scale>
          <a:sx n="75" d="100"/>
          <a:sy n="75" d="100"/>
        </p:scale>
        <p:origin x="1428" y="45"/>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2D8843C-2B4B-4B23-807B-9BD9B00BCDCE}" type="datetimeFigureOut">
              <a:rPr lang="en-US" smtClean="0"/>
              <a:t>9/26/2025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729E2F-6C41-43F4-9719-2531AE855763}" type="slidenum">
              <a:rPr lang="en-US" smtClean="0"/>
              <a:t>‹#›</a:t>
            </a:fld>
            <a:endParaRPr lang="en-US"/>
          </a:p>
        </p:txBody>
      </p:sp>
    </p:spTree>
    <p:extLst>
      <p:ext uri="{BB962C8B-B14F-4D97-AF65-F5344CB8AC3E}">
        <p14:creationId xmlns:p14="http://schemas.microsoft.com/office/powerpoint/2010/main" val="39148851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958A71-7C23-4FB4-AF64-B5A5E3ED6306}" type="datetimeFigureOut">
              <a:rPr lang="en-US" smtClean="0"/>
              <a:t>9/26/2025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208E0-2BCB-4392-A84A-7386A33A3A17}" type="slidenum">
              <a:rPr lang="en-US" smtClean="0"/>
              <a:t>‹#›</a:t>
            </a:fld>
            <a:endParaRPr lang="en-US"/>
          </a:p>
        </p:txBody>
      </p:sp>
    </p:spTree>
    <p:extLst>
      <p:ext uri="{BB962C8B-B14F-4D97-AF65-F5344CB8AC3E}">
        <p14:creationId xmlns:p14="http://schemas.microsoft.com/office/powerpoint/2010/main" val="346103321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اشاره</a:t>
            </a:r>
            <a:r>
              <a:rPr lang="fa-IR" baseline="0" dirty="0" smtClean="0"/>
              <a:t> به اینکه سال گذشته در مورد روتینگ سکوریتی ئر منطقه صحبت کردم. امسال تصمیم گرفتم با توجه به اینکه بهبود وضعیت امنیت روتینگ در آسیای مرکزی هنوز جا داره بهتر بشه بخصوص قزاقستان که درصد روآ ساین شده خیلی کمی داره، مجدد کمی پایه ای تر از اهمیت این موضوع صحبت کنم.</a:t>
            </a:r>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2</a:t>
            </a:fld>
            <a:endParaRPr lang="en-US"/>
          </a:p>
        </p:txBody>
      </p:sp>
    </p:spTree>
    <p:extLst>
      <p:ext uri="{BB962C8B-B14F-4D97-AF65-F5344CB8AC3E}">
        <p14:creationId xmlns:p14="http://schemas.microsoft.com/office/powerpoint/2010/main" val="3659794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solidFill>
                  <a:srgbClr val="3C3C3C"/>
                </a:solidFill>
              </a:rPr>
              <a:t>- With Providers: announce only customer routes</a:t>
            </a:r>
          </a:p>
          <a:p>
            <a:r>
              <a:rPr lang="en-US" sz="1200" dirty="0" smtClean="0">
                <a:solidFill>
                  <a:srgbClr val="3C3C3C"/>
                </a:solidFill>
              </a:rPr>
              <a:t>- With Customers: accept their prefixes</a:t>
            </a:r>
          </a:p>
          <a:p>
            <a:r>
              <a:rPr lang="en-US" sz="1200" dirty="0" smtClean="0">
                <a:solidFill>
                  <a:srgbClr val="3C3C3C"/>
                </a:solidFill>
              </a:rPr>
              <a:t>- With Peers: exchange only customer routes</a:t>
            </a:r>
          </a:p>
          <a:p>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18</a:t>
            </a:fld>
            <a:endParaRPr lang="en-US"/>
          </a:p>
        </p:txBody>
      </p:sp>
    </p:spTree>
    <p:extLst>
      <p:ext uri="{BB962C8B-B14F-4D97-AF65-F5344CB8AC3E}">
        <p14:creationId xmlns:p14="http://schemas.microsoft.com/office/powerpoint/2010/main" val="201965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43 </a:t>
            </a:r>
            <a:r>
              <a:rPr lang="en-US" sz="1200" b="1" i="0" u="none" strike="noStrike" kern="1200" baseline="0" dirty="0" smtClean="0">
                <a:solidFill>
                  <a:schemeClr val="tx1"/>
                </a:solidFill>
                <a:latin typeface="+mn-lt"/>
                <a:ea typeface="+mn-ea"/>
                <a:cs typeface="+mn-cs"/>
              </a:rPr>
              <a:t>IRR filters are good only if the IRR entries are correct! </a:t>
            </a:r>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21</a:t>
            </a:fld>
            <a:endParaRPr lang="en-US"/>
          </a:p>
        </p:txBody>
      </p:sp>
    </p:spTree>
    <p:extLst>
      <p:ext uri="{BB962C8B-B14F-4D97-AF65-F5344CB8AC3E}">
        <p14:creationId xmlns:p14="http://schemas.microsoft.com/office/powerpoint/2010/main" val="1893627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22</a:t>
            </a:fld>
            <a:endParaRPr lang="en-US"/>
          </a:p>
        </p:txBody>
      </p:sp>
    </p:spTree>
    <p:extLst>
      <p:ext uri="{BB962C8B-B14F-4D97-AF65-F5344CB8AC3E}">
        <p14:creationId xmlns:p14="http://schemas.microsoft.com/office/powerpoint/2010/main" val="38266978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23</a:t>
            </a:fld>
            <a:endParaRPr lang="en-US"/>
          </a:p>
        </p:txBody>
      </p:sp>
    </p:spTree>
    <p:extLst>
      <p:ext uri="{BB962C8B-B14F-4D97-AF65-F5344CB8AC3E}">
        <p14:creationId xmlns:p14="http://schemas.microsoft.com/office/powerpoint/2010/main" val="2942401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24</a:t>
            </a:fld>
            <a:endParaRPr lang="en-US"/>
          </a:p>
        </p:txBody>
      </p:sp>
    </p:spTree>
    <p:extLst>
      <p:ext uri="{BB962C8B-B14F-4D97-AF65-F5344CB8AC3E}">
        <p14:creationId xmlns:p14="http://schemas.microsoft.com/office/powerpoint/2010/main" val="1689444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26</a:t>
            </a:fld>
            <a:endParaRPr lang="en-US"/>
          </a:p>
        </p:txBody>
      </p:sp>
    </p:spTree>
    <p:extLst>
      <p:ext uri="{BB962C8B-B14F-4D97-AF65-F5344CB8AC3E}">
        <p14:creationId xmlns:p14="http://schemas.microsoft.com/office/powerpoint/2010/main" val="38834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r" rtl="1">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3</a:t>
            </a:fld>
            <a:endParaRPr lang="en-US"/>
          </a:p>
        </p:txBody>
      </p:sp>
    </p:spTree>
    <p:extLst>
      <p:ext uri="{BB962C8B-B14F-4D97-AF65-F5344CB8AC3E}">
        <p14:creationId xmlns:p14="http://schemas.microsoft.com/office/powerpoint/2010/main" val="3193521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4</a:t>
            </a:fld>
            <a:endParaRPr lang="en-US"/>
          </a:p>
        </p:txBody>
      </p:sp>
    </p:spTree>
    <p:extLst>
      <p:ext uri="{BB962C8B-B14F-4D97-AF65-F5344CB8AC3E}">
        <p14:creationId xmlns:p14="http://schemas.microsoft.com/office/powerpoint/2010/main" val="560669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5</a:t>
            </a:fld>
            <a:endParaRPr lang="en-US"/>
          </a:p>
        </p:txBody>
      </p:sp>
    </p:spTree>
    <p:extLst>
      <p:ext uri="{BB962C8B-B14F-4D97-AF65-F5344CB8AC3E}">
        <p14:creationId xmlns:p14="http://schemas.microsoft.com/office/powerpoint/2010/main" val="649964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6</a:t>
            </a:fld>
            <a:endParaRPr lang="en-US"/>
          </a:p>
        </p:txBody>
      </p:sp>
    </p:spTree>
    <p:extLst>
      <p:ext uri="{BB962C8B-B14F-4D97-AF65-F5344CB8AC3E}">
        <p14:creationId xmlns:p14="http://schemas.microsoft.com/office/powerpoint/2010/main" val="2546698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8</a:t>
            </a:fld>
            <a:endParaRPr lang="en-US"/>
          </a:p>
        </p:txBody>
      </p:sp>
    </p:spTree>
    <p:extLst>
      <p:ext uri="{BB962C8B-B14F-4D97-AF65-F5344CB8AC3E}">
        <p14:creationId xmlns:p14="http://schemas.microsoft.com/office/powerpoint/2010/main" val="323570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9</a:t>
            </a:fld>
            <a:endParaRPr lang="en-US"/>
          </a:p>
        </p:txBody>
      </p:sp>
    </p:spTree>
    <p:extLst>
      <p:ext uri="{BB962C8B-B14F-4D97-AF65-F5344CB8AC3E}">
        <p14:creationId xmlns:p14="http://schemas.microsoft.com/office/powerpoint/2010/main" val="727545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11</a:t>
            </a:fld>
            <a:endParaRPr lang="en-US"/>
          </a:p>
        </p:txBody>
      </p:sp>
    </p:spTree>
    <p:extLst>
      <p:ext uri="{BB962C8B-B14F-4D97-AF65-F5344CB8AC3E}">
        <p14:creationId xmlns:p14="http://schemas.microsoft.com/office/powerpoint/2010/main" val="2925052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1208E0-2BCB-4392-A84A-7386A33A3A17}" type="slidenum">
              <a:rPr lang="en-US" smtClean="0"/>
              <a:t>15</a:t>
            </a:fld>
            <a:endParaRPr lang="en-US"/>
          </a:p>
        </p:txBody>
      </p:sp>
    </p:spTree>
    <p:extLst>
      <p:ext uri="{BB962C8B-B14F-4D97-AF65-F5344CB8AC3E}">
        <p14:creationId xmlns:p14="http://schemas.microsoft.com/office/powerpoint/2010/main" val="2548027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D8EC58C-D796-408B-8547-4C99FC33F963}" type="datetime1">
              <a:rPr lang="en-US" smtClean="0"/>
              <a:t>9/26/2025</a:t>
            </a:fld>
            <a:endParaRPr lang="en-US"/>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7A53BA-413C-4177-AB80-B16D1DBAEEFA}" type="datetime1">
              <a:rPr lang="en-US" smtClean="0"/>
              <a:t>9/26/2025</a:t>
            </a:fld>
            <a:endParaRPr lang="en-US"/>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5DBC85-4B90-4730-AB0D-26AFE60DD4B0}" type="datetime1">
              <a:rPr lang="en-US" smtClean="0"/>
              <a:t>9/26/2025</a:t>
            </a:fld>
            <a:endParaRPr lang="en-US"/>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5EA799-FA20-44FA-9765-B1F1D2F0FF58}" type="datetime1">
              <a:rPr lang="en-US" smtClean="0"/>
              <a:t>9/26/2025</a:t>
            </a:fld>
            <a:endParaRPr lang="en-US"/>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480052-F7AF-4B2C-AE50-DA4732C57406}" type="datetime1">
              <a:rPr lang="en-US" smtClean="0"/>
              <a:t>9/26/2025</a:t>
            </a:fld>
            <a:endParaRPr lang="en-US"/>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CBAE2F-1BA9-40BF-BD46-F34DBDD244F0}" type="datetime1">
              <a:rPr lang="en-US" smtClean="0"/>
              <a:t>9/26/2025</a:t>
            </a:fld>
            <a:endParaRPr lang="en-US"/>
          </a:p>
        </p:txBody>
      </p:sp>
      <p:sp>
        <p:nvSpPr>
          <p:cNvPr id="6" name="Footer Placeholder 5"/>
          <p:cNvSpPr>
            <a:spLocks noGrp="1"/>
          </p:cNvSpPr>
          <p:nvPr>
            <p:ph type="ftr" sz="quarter" idx="11"/>
          </p:nvPr>
        </p:nvSpPr>
        <p:spPr/>
        <p:txBody>
          <a:bodyPr/>
          <a:lstStyle/>
          <a:p>
            <a:r>
              <a:rPr lang="en-US" smtClean="0"/>
              <a:t>Milad Afshari | CAPIF4 | September 2025</a:t>
            </a:r>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ED628F-09E1-4D9B-A43F-40CA4599A707}" type="datetime1">
              <a:rPr lang="en-US" smtClean="0"/>
              <a:t>9/26/2025</a:t>
            </a:fld>
            <a:endParaRPr lang="en-US"/>
          </a:p>
        </p:txBody>
      </p:sp>
      <p:sp>
        <p:nvSpPr>
          <p:cNvPr id="8" name="Footer Placeholder 7"/>
          <p:cNvSpPr>
            <a:spLocks noGrp="1"/>
          </p:cNvSpPr>
          <p:nvPr>
            <p:ph type="ftr" sz="quarter" idx="11"/>
          </p:nvPr>
        </p:nvSpPr>
        <p:spPr/>
        <p:txBody>
          <a:bodyPr/>
          <a:lstStyle/>
          <a:p>
            <a:r>
              <a:rPr lang="en-US" smtClean="0"/>
              <a:t>Milad Afshari | CAPIF4 | September 2025</a:t>
            </a:r>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77A50F-B7BE-4044-9E30-A0E92211577A}" type="datetime1">
              <a:rPr lang="en-US" smtClean="0"/>
              <a:t>9/26/2025</a:t>
            </a:fld>
            <a:endParaRPr lang="en-US"/>
          </a:p>
        </p:txBody>
      </p:sp>
      <p:sp>
        <p:nvSpPr>
          <p:cNvPr id="4" name="Footer Placeholder 3"/>
          <p:cNvSpPr>
            <a:spLocks noGrp="1"/>
          </p:cNvSpPr>
          <p:nvPr>
            <p:ph type="ftr" sz="quarter" idx="11"/>
          </p:nvPr>
        </p:nvSpPr>
        <p:spPr/>
        <p:txBody>
          <a:bodyPr/>
          <a:lstStyle/>
          <a:p>
            <a:r>
              <a:rPr lang="en-US" smtClean="0"/>
              <a:t>Milad Afshari | CAPIF4 | September 2025</a:t>
            </a:r>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5AE77B-373E-444E-B371-1FE28C299237}" type="datetime1">
              <a:rPr lang="en-US" smtClean="0"/>
              <a:t>9/26/2025</a:t>
            </a:fld>
            <a:endParaRPr lang="en-US"/>
          </a:p>
        </p:txBody>
      </p:sp>
      <p:sp>
        <p:nvSpPr>
          <p:cNvPr id="3" name="Footer Placeholder 2"/>
          <p:cNvSpPr>
            <a:spLocks noGrp="1"/>
          </p:cNvSpPr>
          <p:nvPr>
            <p:ph type="ftr" sz="quarter" idx="11"/>
          </p:nvPr>
        </p:nvSpPr>
        <p:spPr/>
        <p:txBody>
          <a:bodyPr/>
          <a:lstStyle/>
          <a:p>
            <a:r>
              <a:rPr lang="en-US" smtClean="0"/>
              <a:t>Milad Afshari | CAPIF4 | September 2025</a:t>
            </a:r>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B03274-4CB0-4676-8825-508B6E696E7A}" type="datetime1">
              <a:rPr lang="en-US" smtClean="0"/>
              <a:t>9/26/2025</a:t>
            </a:fld>
            <a:endParaRPr lang="en-US"/>
          </a:p>
        </p:txBody>
      </p:sp>
      <p:sp>
        <p:nvSpPr>
          <p:cNvPr id="6" name="Footer Placeholder 5"/>
          <p:cNvSpPr>
            <a:spLocks noGrp="1"/>
          </p:cNvSpPr>
          <p:nvPr>
            <p:ph type="ftr" sz="quarter" idx="11"/>
          </p:nvPr>
        </p:nvSpPr>
        <p:spPr/>
        <p:txBody>
          <a:bodyPr/>
          <a:lstStyle/>
          <a:p>
            <a:r>
              <a:rPr lang="en-US" smtClean="0"/>
              <a:t>Milad Afshari | CAPIF4 | September 2025</a:t>
            </a:r>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23798E4-A8BF-47D5-AE0D-2489A863C468}" type="datetime1">
              <a:rPr lang="en-US" smtClean="0"/>
              <a:t>9/26/2025</a:t>
            </a:fld>
            <a:endParaRPr lang="en-US"/>
          </a:p>
        </p:txBody>
      </p:sp>
      <p:sp>
        <p:nvSpPr>
          <p:cNvPr id="6" name="Footer Placeholder 5"/>
          <p:cNvSpPr>
            <a:spLocks noGrp="1"/>
          </p:cNvSpPr>
          <p:nvPr>
            <p:ph type="ftr" sz="quarter" idx="11"/>
          </p:nvPr>
        </p:nvSpPr>
        <p:spPr/>
        <p:txBody>
          <a:bodyPr/>
          <a:lstStyle/>
          <a:p>
            <a:r>
              <a:rPr lang="en-US" smtClean="0"/>
              <a:t>Milad Afshari | CAPIF4 | September 2025</a:t>
            </a:r>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A092CA-BC9A-45F6-A407-D0C7D4A8DC33}" type="datetime1">
              <a:rPr lang="en-US" smtClean="0"/>
              <a:t>9/26/2025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Milad Afshari | CAPIF4 | September 2025</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irr.net/"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labs.apnic.net/measurements" TargetMode="External"/><Relationship Id="rId3" Type="http://schemas.openxmlformats.org/officeDocument/2006/relationships/hyperlink" Target="https://academy.ripe.net/" TargetMode="External"/><Relationship Id="rId7" Type="http://schemas.openxmlformats.org/officeDocument/2006/relationships/hyperlink" Target="https://stat.ripe.net/" TargetMode="External"/><Relationship Id="rId2" Type="http://schemas.openxmlformats.org/officeDocument/2006/relationships/hyperlink" Target="https://ripe.net/" TargetMode="External"/><Relationship Id="rId1" Type="http://schemas.openxmlformats.org/officeDocument/2006/relationships/slideLayout" Target="../slideLayouts/slideLayout2.xml"/><Relationship Id="rId6" Type="http://schemas.openxmlformats.org/officeDocument/2006/relationships/hyperlink" Target="https://www.kentik.com/blog/a-brief-history-of-the-internets-biggest-bgp-incidents" TargetMode="External"/><Relationship Id="rId5" Type="http://schemas.openxmlformats.org/officeDocument/2006/relationships/hyperlink" Target="https://irr.net/" TargetMode="External"/><Relationship Id="rId4" Type="http://schemas.openxmlformats.org/officeDocument/2006/relationships/hyperlink" Target="https://iana.org/"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sz="4000" b="1" dirty="0">
                <a:solidFill>
                  <a:srgbClr val="003366"/>
                </a:solidFill>
              </a:rPr>
              <a:t>Beyond Prefixes: The Power of Routing Policies and IRRs</a:t>
            </a:r>
          </a:p>
        </p:txBody>
      </p:sp>
      <p:sp>
        <p:nvSpPr>
          <p:cNvPr id="3" name="Subtitle 2"/>
          <p:cNvSpPr>
            <a:spLocks noGrp="1"/>
          </p:cNvSpPr>
          <p:nvPr>
            <p:ph type="subTitle" idx="1"/>
          </p:nvPr>
        </p:nvSpPr>
        <p:spPr>
          <a:xfrm>
            <a:off x="1371600" y="4762500"/>
            <a:ext cx="6400800" cy="1752600"/>
          </a:xfrm>
        </p:spPr>
        <p:txBody>
          <a:bodyPr/>
          <a:lstStyle/>
          <a:p>
            <a:r>
              <a:rPr sz="2000" dirty="0">
                <a:solidFill>
                  <a:srgbClr val="3C3C3C"/>
                </a:solidFill>
              </a:rPr>
              <a:t>Milad Afshari | CAPIF4 | Almaty, September 2025</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4000" b="1" dirty="0">
                <a:solidFill>
                  <a:srgbClr val="003366"/>
                </a:solidFill>
              </a:rPr>
              <a:t>Internet Routing Registry (IRR)</a:t>
            </a:r>
          </a:p>
        </p:txBody>
      </p:sp>
      <p:sp>
        <p:nvSpPr>
          <p:cNvPr id="3" name="Content Placeholder 2"/>
          <p:cNvSpPr>
            <a:spLocks noGrp="1"/>
          </p:cNvSpPr>
          <p:nvPr>
            <p:ph idx="1"/>
          </p:nvPr>
        </p:nvSpPr>
        <p:spPr/>
        <p:txBody>
          <a:bodyPr/>
          <a:lstStyle/>
          <a:p>
            <a:pPr>
              <a:lnSpc>
                <a:spcPct val="150000"/>
              </a:lnSpc>
            </a:pPr>
            <a:r>
              <a:rPr lang="en-US" sz="2000" dirty="0">
                <a:solidFill>
                  <a:srgbClr val="3C3C3C"/>
                </a:solidFill>
              </a:rPr>
              <a:t>IRR - the Internet Routing Registry</a:t>
            </a:r>
          </a:p>
          <a:p>
            <a:pPr>
              <a:lnSpc>
                <a:spcPct val="150000"/>
              </a:lnSpc>
            </a:pPr>
            <a:r>
              <a:rPr lang="en-US" sz="2000" dirty="0">
                <a:solidFill>
                  <a:srgbClr val="3C3C3C"/>
                </a:solidFill>
              </a:rPr>
              <a:t> Public routing policy databases</a:t>
            </a:r>
          </a:p>
          <a:p>
            <a:pPr lvl="1">
              <a:lnSpc>
                <a:spcPct val="150000"/>
              </a:lnSpc>
            </a:pPr>
            <a:r>
              <a:rPr lang="en-US" sz="1600" dirty="0" smtClean="0">
                <a:solidFill>
                  <a:srgbClr val="3C3C3C"/>
                </a:solidFill>
              </a:rPr>
              <a:t>Used </a:t>
            </a:r>
            <a:r>
              <a:rPr lang="en-US" sz="1600" dirty="0">
                <a:solidFill>
                  <a:srgbClr val="3C3C3C"/>
                </a:solidFill>
              </a:rPr>
              <a:t>to register routing information</a:t>
            </a:r>
          </a:p>
          <a:p>
            <a:pPr lvl="1">
              <a:lnSpc>
                <a:spcPct val="150000"/>
              </a:lnSpc>
            </a:pPr>
            <a:r>
              <a:rPr lang="en-US" sz="1600" dirty="0" smtClean="0">
                <a:solidFill>
                  <a:srgbClr val="3C3C3C"/>
                </a:solidFill>
              </a:rPr>
              <a:t>Declaration </a:t>
            </a:r>
            <a:r>
              <a:rPr lang="en-US" sz="1600" dirty="0">
                <a:solidFill>
                  <a:srgbClr val="3C3C3C"/>
                </a:solidFill>
              </a:rPr>
              <a:t>of BGP announcements, connected peers and routing policies</a:t>
            </a:r>
          </a:p>
          <a:p>
            <a:pPr>
              <a:lnSpc>
                <a:spcPct val="150000"/>
              </a:lnSpc>
            </a:pPr>
            <a:r>
              <a:rPr lang="en-US" sz="2000" dirty="0">
                <a:solidFill>
                  <a:srgbClr val="3C3C3C"/>
                </a:solidFill>
              </a:rPr>
              <a:t>Many IRR databases exist</a:t>
            </a:r>
          </a:p>
          <a:p>
            <a:pPr lvl="1">
              <a:lnSpc>
                <a:spcPct val="150000"/>
              </a:lnSpc>
            </a:pPr>
            <a:r>
              <a:rPr lang="en-US" sz="1600" dirty="0" smtClean="0">
                <a:solidFill>
                  <a:srgbClr val="3C3C3C"/>
                </a:solidFill>
              </a:rPr>
              <a:t>Mostly </a:t>
            </a:r>
            <a:r>
              <a:rPr lang="en-US" sz="1600" dirty="0">
                <a:solidFill>
                  <a:srgbClr val="3C3C3C"/>
                </a:solidFill>
              </a:rPr>
              <a:t>mirroring each other</a:t>
            </a:r>
          </a:p>
          <a:p>
            <a:pPr lvl="1">
              <a:lnSpc>
                <a:spcPct val="150000"/>
              </a:lnSpc>
            </a:pPr>
            <a:r>
              <a:rPr lang="en-US" sz="1600" dirty="0" smtClean="0">
                <a:solidFill>
                  <a:srgbClr val="3C3C3C"/>
                </a:solidFill>
              </a:rPr>
              <a:t>RIPE</a:t>
            </a:r>
            <a:r>
              <a:rPr lang="en-US" sz="1600" dirty="0">
                <a:solidFill>
                  <a:srgbClr val="3C3C3C"/>
                </a:solidFill>
              </a:rPr>
              <a:t>, APNIC, RADB, JPIRR, Level3, </a:t>
            </a:r>
            <a:r>
              <a:rPr lang="en-US" sz="1600" dirty="0" err="1">
                <a:solidFill>
                  <a:srgbClr val="3C3C3C"/>
                </a:solidFill>
              </a:rPr>
              <a:t>NTTCom</a:t>
            </a:r>
            <a:r>
              <a:rPr lang="en-US" sz="1600" dirty="0" smtClean="0">
                <a:solidFill>
                  <a:srgbClr val="3C3C3C"/>
                </a:solidFill>
              </a:rPr>
              <a:t>, etc.</a:t>
            </a:r>
            <a:endParaRPr lang="en-US" sz="1600" dirty="0">
              <a:solidFill>
                <a:srgbClr val="3C3C3C"/>
              </a:solidFill>
            </a:endParaRP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sp>
        <p:nvSpPr>
          <p:cNvPr id="7" name="Rectangle 6"/>
          <p:cNvSpPr/>
          <p:nvPr/>
        </p:nvSpPr>
        <p:spPr>
          <a:xfrm>
            <a:off x="838200" y="6191091"/>
            <a:ext cx="7721600" cy="246221"/>
          </a:xfrm>
          <a:prstGeom prst="rect">
            <a:avLst/>
          </a:prstGeom>
        </p:spPr>
        <p:txBody>
          <a:bodyPr wrap="square">
            <a:spAutoFit/>
          </a:bodyPr>
          <a:lstStyle/>
          <a:p>
            <a:r>
              <a:rPr lang="en-US" sz="1000" dirty="0" smtClean="0">
                <a:latin typeface="Irancell" panose="02000504000000020004" pitchFamily="2" charset="-78"/>
                <a:ea typeface="Irancell" panose="02000504000000020004" pitchFamily="2" charset="-78"/>
                <a:cs typeface="Irancell" panose="02000504000000020004" pitchFamily="2" charset="-78"/>
                <a:hlinkClick r:id="rId2"/>
              </a:rPr>
              <a:t>https://irr.net/</a:t>
            </a:r>
            <a:r>
              <a:rPr lang="en-US" sz="1000" dirty="0" smtClean="0">
                <a:latin typeface="Irancell" panose="02000504000000020004" pitchFamily="2" charset="-78"/>
                <a:ea typeface="Irancell" panose="02000504000000020004" pitchFamily="2" charset="-78"/>
                <a:cs typeface="Irancell" panose="02000504000000020004" pitchFamily="2" charset="-78"/>
              </a:rPr>
              <a:t> </a:t>
            </a:r>
            <a:endParaRPr lang="en-US" sz="1000" dirty="0">
              <a:latin typeface="Irancell" panose="02000504000000020004" pitchFamily="2" charset="-78"/>
              <a:ea typeface="Irancell" panose="02000504000000020004" pitchFamily="2" charset="-78"/>
              <a:cs typeface="Irancell" panose="02000504000000020004" pitchFamily="2" charset="-7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3366"/>
                </a:solidFill>
              </a:rPr>
              <a:t>Why register routing information?</a:t>
            </a:r>
            <a:endParaRPr sz="4000" b="1" dirty="0">
              <a:solidFill>
                <a:srgbClr val="003366"/>
              </a:solidFill>
            </a:endParaRPr>
          </a:p>
        </p:txBody>
      </p:sp>
      <p:sp>
        <p:nvSpPr>
          <p:cNvPr id="3" name="Content Placeholder 2"/>
          <p:cNvSpPr>
            <a:spLocks noGrp="1"/>
          </p:cNvSpPr>
          <p:nvPr>
            <p:ph idx="1"/>
          </p:nvPr>
        </p:nvSpPr>
        <p:spPr/>
        <p:txBody>
          <a:bodyPr/>
          <a:lstStyle/>
          <a:p>
            <a:pPr>
              <a:lnSpc>
                <a:spcPct val="150000"/>
              </a:lnSpc>
            </a:pPr>
            <a:r>
              <a:rPr lang="en-US" sz="2000" dirty="0">
                <a:solidFill>
                  <a:srgbClr val="3C3C3C"/>
                </a:solidFill>
              </a:rPr>
              <a:t>Document your routing policy</a:t>
            </a:r>
          </a:p>
          <a:p>
            <a:pPr lvl="1">
              <a:lnSpc>
                <a:spcPct val="150000"/>
              </a:lnSpc>
            </a:pPr>
            <a:r>
              <a:rPr lang="en-US" sz="1600" dirty="0" smtClean="0">
                <a:solidFill>
                  <a:srgbClr val="3C3C3C"/>
                </a:solidFill>
              </a:rPr>
              <a:t>Associate </a:t>
            </a:r>
            <a:r>
              <a:rPr lang="en-US" sz="1600" dirty="0">
                <a:solidFill>
                  <a:srgbClr val="3C3C3C"/>
                </a:solidFill>
              </a:rPr>
              <a:t>network prefixes with an origin AS </a:t>
            </a:r>
          </a:p>
          <a:p>
            <a:pPr>
              <a:lnSpc>
                <a:spcPct val="150000"/>
              </a:lnSpc>
            </a:pPr>
            <a:r>
              <a:rPr lang="en-US" sz="2000" dirty="0">
                <a:solidFill>
                  <a:srgbClr val="3C3C3C"/>
                </a:solidFill>
              </a:rPr>
              <a:t>Helps to filter unauthorized announcements </a:t>
            </a:r>
          </a:p>
          <a:p>
            <a:pPr lvl="1">
              <a:lnSpc>
                <a:spcPct val="150000"/>
              </a:lnSpc>
            </a:pPr>
            <a:r>
              <a:rPr lang="en-US" sz="1600" b="1" dirty="0" smtClean="0">
                <a:solidFill>
                  <a:srgbClr val="3C3C3C"/>
                </a:solidFill>
              </a:rPr>
              <a:t>Mitigates</a:t>
            </a:r>
            <a:r>
              <a:rPr lang="en-US" sz="1600" dirty="0" smtClean="0">
                <a:solidFill>
                  <a:srgbClr val="3C3C3C"/>
                </a:solidFill>
              </a:rPr>
              <a:t> </a:t>
            </a:r>
            <a:r>
              <a:rPr lang="en-US" sz="1600" dirty="0">
                <a:solidFill>
                  <a:srgbClr val="3C3C3C"/>
                </a:solidFill>
              </a:rPr>
              <a:t>route hijacks and denial of service </a:t>
            </a:r>
          </a:p>
          <a:p>
            <a:pPr>
              <a:lnSpc>
                <a:spcPct val="150000"/>
              </a:lnSpc>
            </a:pPr>
            <a:r>
              <a:rPr lang="en-US" sz="2000" dirty="0">
                <a:solidFill>
                  <a:srgbClr val="3C3C3C"/>
                </a:solidFill>
              </a:rPr>
              <a:t>Many transit providers and IXPs require it </a:t>
            </a:r>
          </a:p>
          <a:p>
            <a:pPr lvl="1">
              <a:lnSpc>
                <a:spcPct val="150000"/>
              </a:lnSpc>
            </a:pPr>
            <a:r>
              <a:rPr lang="en-US" sz="1600" dirty="0" smtClean="0">
                <a:solidFill>
                  <a:srgbClr val="3C3C3C"/>
                </a:solidFill>
              </a:rPr>
              <a:t>They </a:t>
            </a:r>
            <a:r>
              <a:rPr lang="en-US" sz="1600" dirty="0">
                <a:solidFill>
                  <a:srgbClr val="3C3C3C"/>
                </a:solidFill>
              </a:rPr>
              <a:t>build their filters based on the Routing Registry</a:t>
            </a: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7" name="Picture 6"/>
          <p:cNvPicPr>
            <a:picLocks noChangeAspect="1"/>
          </p:cNvPicPr>
          <p:nvPr/>
        </p:nvPicPr>
        <p:blipFill>
          <a:blip r:embed="rId3"/>
          <a:stretch>
            <a:fillRect/>
          </a:stretch>
        </p:blipFill>
        <p:spPr>
          <a:xfrm>
            <a:off x="6889751" y="1370013"/>
            <a:ext cx="1473014" cy="44592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3366"/>
                </a:solidFill>
              </a:rPr>
              <a:t>The RIPE Routing Registry </a:t>
            </a:r>
            <a:endParaRPr sz="4000" b="1" dirty="0">
              <a:solidFill>
                <a:srgbClr val="003366"/>
              </a:solidFill>
            </a:endParaRPr>
          </a:p>
        </p:txBody>
      </p:sp>
      <p:sp>
        <p:nvSpPr>
          <p:cNvPr id="3" name="Content Placeholder 2"/>
          <p:cNvSpPr>
            <a:spLocks noGrp="1"/>
          </p:cNvSpPr>
          <p:nvPr>
            <p:ph idx="1"/>
          </p:nvPr>
        </p:nvSpPr>
        <p:spPr>
          <a:xfrm>
            <a:off x="457201" y="1600200"/>
            <a:ext cx="3686628" cy="4525963"/>
          </a:xfrm>
        </p:spPr>
        <p:txBody>
          <a:bodyPr/>
          <a:lstStyle/>
          <a:p>
            <a:pPr>
              <a:lnSpc>
                <a:spcPct val="150000"/>
              </a:lnSpc>
            </a:pPr>
            <a:r>
              <a:rPr lang="en-US" sz="2000" dirty="0">
                <a:solidFill>
                  <a:srgbClr val="3C3C3C"/>
                </a:solidFill>
              </a:rPr>
              <a:t>The RIPE IRR is a subset of the RIPE Database</a:t>
            </a:r>
          </a:p>
          <a:p>
            <a:pPr>
              <a:lnSpc>
                <a:spcPct val="150000"/>
              </a:lnSpc>
            </a:pPr>
            <a:r>
              <a:rPr lang="en-US" sz="2000" dirty="0">
                <a:solidFill>
                  <a:srgbClr val="3C3C3C"/>
                </a:solidFill>
              </a:rPr>
              <a:t>Used for registering routing policy information</a:t>
            </a:r>
          </a:p>
          <a:p>
            <a:pPr>
              <a:lnSpc>
                <a:spcPct val="150000"/>
              </a:lnSpc>
            </a:pPr>
            <a:r>
              <a:rPr lang="en-US" sz="2000" dirty="0">
                <a:solidFill>
                  <a:srgbClr val="3C3C3C"/>
                </a:solidFill>
              </a:rPr>
              <a:t>Includes several objects</a:t>
            </a:r>
          </a:p>
          <a:p>
            <a:pPr lvl="1">
              <a:lnSpc>
                <a:spcPct val="150000"/>
              </a:lnSpc>
            </a:pPr>
            <a:r>
              <a:rPr lang="en-US" sz="1600" dirty="0" smtClean="0">
                <a:solidFill>
                  <a:srgbClr val="3C3C3C"/>
                </a:solidFill>
              </a:rPr>
              <a:t>route(6</a:t>
            </a:r>
            <a:r>
              <a:rPr lang="en-US" sz="1600" dirty="0">
                <a:solidFill>
                  <a:srgbClr val="3C3C3C"/>
                </a:solidFill>
              </a:rPr>
              <a:t>), aut-num, filter-set, route-set, …</a:t>
            </a:r>
          </a:p>
          <a:p>
            <a:pPr>
              <a:lnSpc>
                <a:spcPct val="150000"/>
              </a:lnSpc>
            </a:pPr>
            <a:r>
              <a:rPr lang="en-US" sz="2000" dirty="0">
                <a:solidFill>
                  <a:srgbClr val="3C3C3C"/>
                </a:solidFill>
              </a:rPr>
              <a:t>The RIPE Routing Registry is a part of the global IRR system</a:t>
            </a: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6" name="Picture 5"/>
          <p:cNvPicPr>
            <a:picLocks noChangeAspect="1"/>
          </p:cNvPicPr>
          <p:nvPr/>
        </p:nvPicPr>
        <p:blipFill>
          <a:blip r:embed="rId2"/>
          <a:stretch>
            <a:fillRect/>
          </a:stretch>
        </p:blipFill>
        <p:spPr>
          <a:xfrm>
            <a:off x="4572000" y="2568777"/>
            <a:ext cx="4128071" cy="2355920"/>
          </a:xfrm>
          <a:prstGeom prst="rect">
            <a:avLst/>
          </a:prstGeom>
        </p:spPr>
      </p:pic>
    </p:spTree>
    <p:extLst>
      <p:ext uri="{BB962C8B-B14F-4D97-AF65-F5344CB8AC3E}">
        <p14:creationId xmlns:p14="http://schemas.microsoft.com/office/powerpoint/2010/main" val="1616614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4000" b="1" dirty="0">
                <a:solidFill>
                  <a:srgbClr val="003366"/>
                </a:solidFill>
              </a:rPr>
              <a:t>IRR Objects</a:t>
            </a:r>
          </a:p>
        </p:txBody>
      </p:sp>
      <p:sp>
        <p:nvSpPr>
          <p:cNvPr id="3" name="Content Placeholder 2"/>
          <p:cNvSpPr>
            <a:spLocks noGrp="1"/>
          </p:cNvSpPr>
          <p:nvPr>
            <p:ph idx="1"/>
          </p:nvPr>
        </p:nvSpPr>
        <p:spPr/>
        <p:txBody>
          <a:bodyPr/>
          <a:lstStyle/>
          <a:p>
            <a:r>
              <a:rPr sz="2000" dirty="0" smtClean="0">
                <a:solidFill>
                  <a:srgbClr val="3C3C3C"/>
                </a:solidFill>
              </a:rPr>
              <a:t>route / route6: prefixes</a:t>
            </a:r>
          </a:p>
          <a:p>
            <a:r>
              <a:rPr sz="2000" dirty="0" smtClean="0">
                <a:solidFill>
                  <a:srgbClr val="3C3C3C"/>
                </a:solidFill>
              </a:rPr>
              <a:t>aut-num: AS &amp; </a:t>
            </a:r>
            <a:r>
              <a:rPr sz="2000" dirty="0" smtClean="0">
                <a:solidFill>
                  <a:srgbClr val="3C3C3C"/>
                </a:solidFill>
              </a:rPr>
              <a:t>policies</a:t>
            </a:r>
            <a:endParaRPr sz="2000" dirty="0" smtClean="0">
              <a:solidFill>
                <a:srgbClr val="3C3C3C"/>
              </a:solidFill>
            </a:endParaRP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7" name="Picture 6"/>
          <p:cNvPicPr>
            <a:picLocks noChangeAspect="1"/>
          </p:cNvPicPr>
          <p:nvPr/>
        </p:nvPicPr>
        <p:blipFill rotWithShape="1">
          <a:blip r:embed="rId2"/>
          <a:srcRect r="4542" b="4383"/>
          <a:stretch/>
        </p:blipFill>
        <p:spPr>
          <a:xfrm>
            <a:off x="1700348" y="2816903"/>
            <a:ext cx="5743303" cy="3010583"/>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3366"/>
                </a:solidFill>
              </a:rPr>
              <a:t>route(6) objects</a:t>
            </a:r>
            <a:endParaRPr sz="4000" b="1" dirty="0">
              <a:solidFill>
                <a:srgbClr val="003366"/>
              </a:solidFill>
            </a:endParaRPr>
          </a:p>
        </p:txBody>
      </p:sp>
      <p:sp>
        <p:nvSpPr>
          <p:cNvPr id="3" name="Content Placeholder 2"/>
          <p:cNvSpPr>
            <a:spLocks noGrp="1"/>
          </p:cNvSpPr>
          <p:nvPr>
            <p:ph idx="1"/>
          </p:nvPr>
        </p:nvSpPr>
        <p:spPr>
          <a:xfrm>
            <a:off x="457200" y="1600200"/>
            <a:ext cx="7670799" cy="3726543"/>
          </a:xfrm>
        </p:spPr>
        <p:txBody>
          <a:bodyPr/>
          <a:lstStyle/>
          <a:p>
            <a:r>
              <a:rPr lang="en-US" sz="2000" dirty="0">
                <a:solidFill>
                  <a:srgbClr val="3C3C3C"/>
                </a:solidFill>
              </a:rPr>
              <a:t>Contains routing information for IPv4/IPv6 address space</a:t>
            </a:r>
          </a:p>
          <a:p>
            <a:r>
              <a:rPr lang="en-US" sz="2000" b="1" dirty="0">
                <a:solidFill>
                  <a:srgbClr val="3C3C3C"/>
                </a:solidFill>
              </a:rPr>
              <a:t>Specifies from which AS a certain prefix may be originated</a:t>
            </a:r>
          </a:p>
          <a:p>
            <a:r>
              <a:rPr lang="en-US" sz="2000" dirty="0">
                <a:solidFill>
                  <a:srgbClr val="3C3C3C"/>
                </a:solidFill>
              </a:rPr>
              <a:t>Used for creating BGP filters</a:t>
            </a: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7" name="Picture 6"/>
          <p:cNvPicPr>
            <a:picLocks noChangeAspect="1"/>
          </p:cNvPicPr>
          <p:nvPr/>
        </p:nvPicPr>
        <p:blipFill>
          <a:blip r:embed="rId2"/>
          <a:stretch>
            <a:fillRect/>
          </a:stretch>
        </p:blipFill>
        <p:spPr>
          <a:xfrm>
            <a:off x="788511" y="3106650"/>
            <a:ext cx="7566978" cy="2814272"/>
          </a:xfrm>
          <a:prstGeom prst="rect">
            <a:avLst/>
          </a:prstGeom>
        </p:spPr>
      </p:pic>
    </p:spTree>
    <p:extLst>
      <p:ext uri="{BB962C8B-B14F-4D97-AF65-F5344CB8AC3E}">
        <p14:creationId xmlns:p14="http://schemas.microsoft.com/office/powerpoint/2010/main" val="17692722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Milad Afshari | CAPIF4 | September 2025</a:t>
            </a:r>
            <a:endParaRPr lang="en-US"/>
          </a:p>
        </p:txBody>
      </p:sp>
      <p:sp>
        <p:nvSpPr>
          <p:cNvPr id="2" name="Title 1"/>
          <p:cNvSpPr>
            <a:spLocks noGrp="1"/>
          </p:cNvSpPr>
          <p:nvPr>
            <p:ph type="title"/>
          </p:nvPr>
        </p:nvSpPr>
        <p:spPr>
          <a:xfrm>
            <a:off x="1" y="2328409"/>
            <a:ext cx="9144000" cy="2200048"/>
          </a:xfrm>
        </p:spPr>
        <p:txBody>
          <a:bodyPr>
            <a:normAutofit/>
          </a:bodyPr>
          <a:lstStyle/>
          <a:p>
            <a:r>
              <a:rPr lang="en-US" sz="4800" b="1" dirty="0" smtClean="0">
                <a:solidFill>
                  <a:srgbClr val="003366"/>
                </a:solidFill>
              </a:rPr>
              <a:t>BGP Routing Policy</a:t>
            </a:r>
            <a:endParaRPr sz="4800" b="1" dirty="0">
              <a:solidFill>
                <a:srgbClr val="003366"/>
              </a:solidFill>
            </a:endParaRPr>
          </a:p>
        </p:txBody>
      </p:sp>
    </p:spTree>
    <p:extLst>
      <p:ext uri="{BB962C8B-B14F-4D97-AF65-F5344CB8AC3E}">
        <p14:creationId xmlns:p14="http://schemas.microsoft.com/office/powerpoint/2010/main" val="37919144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4000" b="1" dirty="0">
                <a:solidFill>
                  <a:srgbClr val="003366"/>
                </a:solidFill>
              </a:rPr>
              <a:t>What is a Routing Policy?</a:t>
            </a:r>
          </a:p>
        </p:txBody>
      </p:sp>
      <p:sp>
        <p:nvSpPr>
          <p:cNvPr id="3" name="Content Placeholder 2"/>
          <p:cNvSpPr>
            <a:spLocks noGrp="1"/>
          </p:cNvSpPr>
          <p:nvPr>
            <p:ph idx="1"/>
          </p:nvPr>
        </p:nvSpPr>
        <p:spPr>
          <a:xfrm>
            <a:off x="457200" y="1600200"/>
            <a:ext cx="4832350" cy="4525963"/>
          </a:xfrm>
        </p:spPr>
        <p:txBody>
          <a:bodyPr/>
          <a:lstStyle/>
          <a:p>
            <a:pPr>
              <a:lnSpc>
                <a:spcPct val="150000"/>
              </a:lnSpc>
            </a:pPr>
            <a:r>
              <a:rPr lang="en-US" sz="2000" dirty="0">
                <a:solidFill>
                  <a:srgbClr val="3C3C3C"/>
                </a:solidFill>
              </a:rPr>
              <a:t>Who are your BGP peers? Which </a:t>
            </a:r>
            <a:r>
              <a:rPr lang="en-US" sz="2000" dirty="0" err="1">
                <a:solidFill>
                  <a:srgbClr val="3C3C3C"/>
                </a:solidFill>
              </a:rPr>
              <a:t>ASes</a:t>
            </a:r>
            <a:r>
              <a:rPr lang="en-US" sz="2000" dirty="0">
                <a:solidFill>
                  <a:srgbClr val="3C3C3C"/>
                </a:solidFill>
              </a:rPr>
              <a:t>?</a:t>
            </a:r>
          </a:p>
          <a:p>
            <a:pPr>
              <a:lnSpc>
                <a:spcPct val="150000"/>
              </a:lnSpc>
            </a:pPr>
            <a:r>
              <a:rPr lang="en-US" sz="2000" dirty="0">
                <a:solidFill>
                  <a:srgbClr val="3C3C3C"/>
                </a:solidFill>
              </a:rPr>
              <a:t>What is your BGP relationship with them?</a:t>
            </a:r>
          </a:p>
          <a:p>
            <a:pPr lvl="1">
              <a:lnSpc>
                <a:spcPct val="150000"/>
              </a:lnSpc>
            </a:pPr>
            <a:r>
              <a:rPr lang="en-US" sz="1600" dirty="0" smtClean="0">
                <a:solidFill>
                  <a:srgbClr val="3C3C3C"/>
                </a:solidFill>
              </a:rPr>
              <a:t>Customer</a:t>
            </a:r>
            <a:r>
              <a:rPr lang="en-US" sz="1600" dirty="0">
                <a:solidFill>
                  <a:srgbClr val="3C3C3C"/>
                </a:solidFill>
              </a:rPr>
              <a:t>, Provider, Peer</a:t>
            </a:r>
          </a:p>
          <a:p>
            <a:pPr>
              <a:lnSpc>
                <a:spcPct val="150000"/>
              </a:lnSpc>
            </a:pPr>
            <a:r>
              <a:rPr lang="en-US" sz="2000" dirty="0">
                <a:solidFill>
                  <a:srgbClr val="3C3C3C"/>
                </a:solidFill>
              </a:rPr>
              <a:t>What are your routing decisions?</a:t>
            </a:r>
          </a:p>
          <a:p>
            <a:pPr lvl="1">
              <a:lnSpc>
                <a:spcPct val="150000"/>
              </a:lnSpc>
            </a:pPr>
            <a:r>
              <a:rPr lang="en-US" sz="1600" dirty="0" smtClean="0">
                <a:solidFill>
                  <a:srgbClr val="3C3C3C"/>
                </a:solidFill>
              </a:rPr>
              <a:t>Which </a:t>
            </a:r>
            <a:r>
              <a:rPr lang="en-US" sz="1600" dirty="0">
                <a:solidFill>
                  <a:srgbClr val="3C3C3C"/>
                </a:solidFill>
              </a:rPr>
              <a:t>prefixes to accept?</a:t>
            </a:r>
          </a:p>
          <a:p>
            <a:pPr lvl="1">
              <a:lnSpc>
                <a:spcPct val="150000"/>
              </a:lnSpc>
            </a:pPr>
            <a:r>
              <a:rPr lang="en-US" sz="1600" dirty="0" smtClean="0">
                <a:solidFill>
                  <a:srgbClr val="3C3C3C"/>
                </a:solidFill>
              </a:rPr>
              <a:t>Which </a:t>
            </a:r>
            <a:r>
              <a:rPr lang="en-US" sz="1600" dirty="0">
                <a:solidFill>
                  <a:srgbClr val="3C3C3C"/>
                </a:solidFill>
              </a:rPr>
              <a:t>prefixes to announce?</a:t>
            </a:r>
          </a:p>
          <a:p>
            <a:pPr lvl="1">
              <a:lnSpc>
                <a:spcPct val="150000"/>
              </a:lnSpc>
            </a:pPr>
            <a:r>
              <a:rPr lang="en-US" sz="1600" dirty="0" smtClean="0">
                <a:solidFill>
                  <a:srgbClr val="3C3C3C"/>
                </a:solidFill>
              </a:rPr>
              <a:t>Which </a:t>
            </a:r>
            <a:r>
              <a:rPr lang="en-US" sz="1600" dirty="0">
                <a:solidFill>
                  <a:srgbClr val="3C3C3C"/>
                </a:solidFill>
              </a:rPr>
              <a:t>prefixes will be preferred in case of multiple routes?</a:t>
            </a:r>
          </a:p>
          <a:p>
            <a:pPr>
              <a:lnSpc>
                <a:spcPct val="150000"/>
              </a:lnSpc>
            </a:pPr>
            <a:endParaRPr sz="2000" dirty="0">
              <a:solidFill>
                <a:srgbClr val="3C3C3C"/>
              </a:solidFill>
            </a:endParaRP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6" name="Picture 5"/>
          <p:cNvPicPr>
            <a:picLocks noChangeAspect="1"/>
          </p:cNvPicPr>
          <p:nvPr/>
        </p:nvPicPr>
        <p:blipFill rotWithShape="1">
          <a:blip r:embed="rId2"/>
          <a:srcRect l="2562" t="5667" r="1491"/>
          <a:stretch/>
        </p:blipFill>
        <p:spPr>
          <a:xfrm>
            <a:off x="5289550" y="1647825"/>
            <a:ext cx="3298828" cy="39116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3366"/>
                </a:solidFill>
              </a:rPr>
              <a:t>RPSL Language</a:t>
            </a:r>
            <a:endParaRPr sz="4000" b="1" dirty="0">
              <a:solidFill>
                <a:srgbClr val="003366"/>
              </a:solidFill>
            </a:endParaRPr>
          </a:p>
        </p:txBody>
      </p:sp>
      <p:sp>
        <p:nvSpPr>
          <p:cNvPr id="3" name="Content Placeholder 2"/>
          <p:cNvSpPr>
            <a:spLocks noGrp="1"/>
          </p:cNvSpPr>
          <p:nvPr>
            <p:ph idx="1"/>
          </p:nvPr>
        </p:nvSpPr>
        <p:spPr>
          <a:xfrm>
            <a:off x="457200" y="1600200"/>
            <a:ext cx="7766050" cy="4525963"/>
          </a:xfrm>
        </p:spPr>
        <p:txBody>
          <a:bodyPr/>
          <a:lstStyle/>
          <a:p>
            <a:pPr>
              <a:lnSpc>
                <a:spcPct val="150000"/>
              </a:lnSpc>
            </a:pPr>
            <a:r>
              <a:rPr lang="en-US" sz="2000" dirty="0">
                <a:solidFill>
                  <a:srgbClr val="3C3C3C"/>
                </a:solidFill>
              </a:rPr>
              <a:t>RPSL - Routing Policy </a:t>
            </a:r>
            <a:r>
              <a:rPr lang="en-US" sz="2000" dirty="0" smtClean="0">
                <a:solidFill>
                  <a:srgbClr val="3C3C3C"/>
                </a:solidFill>
              </a:rPr>
              <a:t>Specification Language</a:t>
            </a:r>
          </a:p>
          <a:p>
            <a:pPr>
              <a:lnSpc>
                <a:spcPct val="150000"/>
              </a:lnSpc>
            </a:pPr>
            <a:r>
              <a:rPr lang="en-US" sz="2000" dirty="0" smtClean="0">
                <a:solidFill>
                  <a:srgbClr val="3C3C3C"/>
                </a:solidFill>
              </a:rPr>
              <a:t>Allows </a:t>
            </a:r>
            <a:r>
              <a:rPr lang="en-US" sz="2000" dirty="0">
                <a:solidFill>
                  <a:srgbClr val="3C3C3C"/>
                </a:solidFill>
              </a:rPr>
              <a:t>network operators to specify their routing </a:t>
            </a:r>
            <a:r>
              <a:rPr lang="en-US" sz="2000" dirty="0" smtClean="0">
                <a:solidFill>
                  <a:srgbClr val="3C3C3C"/>
                </a:solidFill>
              </a:rPr>
              <a:t>policies</a:t>
            </a:r>
          </a:p>
          <a:p>
            <a:pPr lvl="1">
              <a:lnSpc>
                <a:spcPct val="150000"/>
              </a:lnSpc>
            </a:pPr>
            <a:r>
              <a:rPr lang="en-US" sz="1600" dirty="0">
                <a:solidFill>
                  <a:srgbClr val="3C3C3C"/>
                </a:solidFill>
              </a:rPr>
              <a:t>Generic way to describe BGP configuration in the </a:t>
            </a:r>
            <a:r>
              <a:rPr lang="en-US" sz="1600" dirty="0" smtClean="0">
                <a:solidFill>
                  <a:srgbClr val="3C3C3C"/>
                </a:solidFill>
              </a:rPr>
              <a:t>IRR</a:t>
            </a:r>
          </a:p>
          <a:p>
            <a:pPr lvl="1">
              <a:lnSpc>
                <a:spcPct val="150000"/>
              </a:lnSpc>
            </a:pPr>
            <a:r>
              <a:rPr lang="en-US" sz="1600" dirty="0">
                <a:solidFill>
                  <a:srgbClr val="3C3C3C"/>
                </a:solidFill>
              </a:rPr>
              <a:t>Not </a:t>
            </a:r>
            <a:r>
              <a:rPr lang="en-US" sz="1600" dirty="0" smtClean="0">
                <a:solidFill>
                  <a:srgbClr val="3C3C3C"/>
                </a:solidFill>
              </a:rPr>
              <a:t>vendor-specific</a:t>
            </a:r>
          </a:p>
          <a:p>
            <a:pPr>
              <a:lnSpc>
                <a:spcPct val="150000"/>
              </a:lnSpc>
            </a:pPr>
            <a:r>
              <a:rPr lang="en-US" sz="2000" dirty="0">
                <a:solidFill>
                  <a:srgbClr val="3C3C3C"/>
                </a:solidFill>
              </a:rPr>
              <a:t>Originated from a RIPE Document (RIPE-181</a:t>
            </a:r>
            <a:r>
              <a:rPr lang="en-US" sz="2000" dirty="0" smtClean="0">
                <a:solidFill>
                  <a:srgbClr val="3C3C3C"/>
                </a:solidFill>
              </a:rPr>
              <a:t>)</a:t>
            </a:r>
          </a:p>
          <a:p>
            <a:pPr>
              <a:lnSpc>
                <a:spcPct val="150000"/>
              </a:lnSpc>
            </a:pPr>
            <a:r>
              <a:rPr lang="en-US" sz="2000" dirty="0">
                <a:solidFill>
                  <a:srgbClr val="3C3C3C"/>
                </a:solidFill>
              </a:rPr>
              <a:t>Can be translated into router configuration</a:t>
            </a:r>
            <a:endParaRPr sz="2000" dirty="0">
              <a:solidFill>
                <a:srgbClr val="3C3C3C"/>
              </a:solidFill>
            </a:endParaRP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sp>
        <p:nvSpPr>
          <p:cNvPr id="4" name="Rectangle 3"/>
          <p:cNvSpPr/>
          <p:nvPr/>
        </p:nvSpPr>
        <p:spPr>
          <a:xfrm>
            <a:off x="457200" y="5508209"/>
            <a:ext cx="4572000" cy="584775"/>
          </a:xfrm>
          <a:prstGeom prst="rect">
            <a:avLst/>
          </a:prstGeom>
        </p:spPr>
        <p:txBody>
          <a:bodyPr>
            <a:spAutoFit/>
          </a:bodyPr>
          <a:lstStyle/>
          <a:p>
            <a:r>
              <a:rPr lang="en-US" sz="1600" b="1" dirty="0">
                <a:solidFill>
                  <a:srgbClr val="FF6900"/>
                </a:solidFill>
              </a:rPr>
              <a:t>RFC 2622 - Routing Policy Specification Language RFC 2650 - Using RPSL in Practice </a:t>
            </a:r>
            <a:endParaRPr lang="en-US" sz="1600" dirty="0"/>
          </a:p>
        </p:txBody>
      </p:sp>
    </p:spTree>
    <p:extLst>
      <p:ext uri="{BB962C8B-B14F-4D97-AF65-F5344CB8AC3E}">
        <p14:creationId xmlns:p14="http://schemas.microsoft.com/office/powerpoint/2010/main" val="27262915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3366"/>
                </a:solidFill>
              </a:rPr>
              <a:t>Routing Policies in Practice</a:t>
            </a:r>
            <a:endParaRPr sz="4000" b="1" dirty="0">
              <a:solidFill>
                <a:srgbClr val="003366"/>
              </a:solidFill>
            </a:endParaRP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11" name="Picture 10"/>
          <p:cNvPicPr>
            <a:picLocks noChangeAspect="1"/>
          </p:cNvPicPr>
          <p:nvPr/>
        </p:nvPicPr>
        <p:blipFill>
          <a:blip r:embed="rId3"/>
          <a:stretch>
            <a:fillRect/>
          </a:stretch>
        </p:blipFill>
        <p:spPr>
          <a:xfrm>
            <a:off x="895824" y="1520133"/>
            <a:ext cx="7352351" cy="4500627"/>
          </a:xfrm>
          <a:prstGeom prst="rect">
            <a:avLst/>
          </a:prstGeom>
        </p:spPr>
      </p:pic>
      <p:sp useBgFill="1">
        <p:nvSpPr>
          <p:cNvPr id="14" name="Rectangle 13"/>
          <p:cNvSpPr/>
          <p:nvPr/>
        </p:nvSpPr>
        <p:spPr>
          <a:xfrm>
            <a:off x="1088571" y="1574800"/>
            <a:ext cx="1770743" cy="65314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0662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3366"/>
                </a:solidFill>
              </a:rPr>
              <a:t>IRRs &amp; BGP Automation</a:t>
            </a:r>
            <a:endParaRPr sz="4000" b="1" dirty="0">
              <a:solidFill>
                <a:srgbClr val="003366"/>
              </a:solidFill>
            </a:endParaRPr>
          </a:p>
        </p:txBody>
      </p:sp>
      <p:sp>
        <p:nvSpPr>
          <p:cNvPr id="3" name="Content Placeholder 2"/>
          <p:cNvSpPr>
            <a:spLocks noGrp="1"/>
          </p:cNvSpPr>
          <p:nvPr>
            <p:ph idx="1"/>
          </p:nvPr>
        </p:nvSpPr>
        <p:spPr/>
        <p:txBody>
          <a:bodyPr/>
          <a:lstStyle/>
          <a:p>
            <a:r>
              <a:rPr lang="en-US" sz="2000" dirty="0">
                <a:solidFill>
                  <a:srgbClr val="3C3C3C"/>
                </a:solidFill>
              </a:rPr>
              <a:t>Tools available that get the policy data from the </a:t>
            </a:r>
            <a:r>
              <a:rPr lang="en-US" sz="2000" dirty="0" smtClean="0">
                <a:solidFill>
                  <a:srgbClr val="3C3C3C"/>
                </a:solidFill>
              </a:rPr>
              <a:t>IRRs</a:t>
            </a:r>
          </a:p>
          <a:p>
            <a:pPr lvl="1"/>
            <a:r>
              <a:rPr lang="en-US" sz="1600" dirty="0">
                <a:solidFill>
                  <a:srgbClr val="3C3C3C"/>
                </a:solidFill>
              </a:rPr>
              <a:t>Extract prefixes from route(6) objects</a:t>
            </a:r>
          </a:p>
          <a:p>
            <a:pPr lvl="1"/>
            <a:r>
              <a:rPr lang="en-US" sz="1600" dirty="0" smtClean="0">
                <a:solidFill>
                  <a:srgbClr val="3C3C3C"/>
                </a:solidFill>
              </a:rPr>
              <a:t>Query </a:t>
            </a:r>
            <a:r>
              <a:rPr lang="en-US" sz="1600" dirty="0">
                <a:solidFill>
                  <a:srgbClr val="3C3C3C"/>
                </a:solidFill>
              </a:rPr>
              <a:t>the IRRs over </a:t>
            </a:r>
            <a:r>
              <a:rPr lang="en-US" sz="1600" dirty="0" smtClean="0">
                <a:solidFill>
                  <a:srgbClr val="3C3C3C"/>
                </a:solidFill>
              </a:rPr>
              <a:t>Whois protocol</a:t>
            </a:r>
          </a:p>
          <a:p>
            <a:r>
              <a:rPr lang="en-US" sz="2000" dirty="0">
                <a:solidFill>
                  <a:srgbClr val="3C3C3C"/>
                </a:solidFill>
              </a:rPr>
              <a:t>Some can generate complete router </a:t>
            </a:r>
            <a:r>
              <a:rPr lang="en-US" sz="2000" dirty="0" smtClean="0">
                <a:solidFill>
                  <a:srgbClr val="3C3C3C"/>
                </a:solidFill>
              </a:rPr>
              <a:t>configurations</a:t>
            </a:r>
          </a:p>
          <a:p>
            <a:r>
              <a:rPr lang="en-US" sz="2000" dirty="0">
                <a:solidFill>
                  <a:srgbClr val="3C3C3C"/>
                </a:solidFill>
              </a:rPr>
              <a:t>Most are open source </a:t>
            </a:r>
            <a:r>
              <a:rPr lang="en-US" sz="2000" dirty="0" smtClean="0">
                <a:solidFill>
                  <a:srgbClr val="3C3C3C"/>
                </a:solidFill>
              </a:rPr>
              <a:t>tools</a:t>
            </a:r>
          </a:p>
          <a:p>
            <a:r>
              <a:rPr lang="en-US" sz="2000" b="1" dirty="0" smtClean="0">
                <a:solidFill>
                  <a:srgbClr val="3C3C3C"/>
                </a:solidFill>
              </a:rPr>
              <a:t>Generating </a:t>
            </a:r>
            <a:r>
              <a:rPr lang="en-US" sz="2000" b="1" dirty="0">
                <a:solidFill>
                  <a:srgbClr val="3C3C3C"/>
                </a:solidFill>
              </a:rPr>
              <a:t>a Prefix </a:t>
            </a:r>
            <a:r>
              <a:rPr lang="en-US" sz="2000" b="1" dirty="0" smtClean="0">
                <a:solidFill>
                  <a:srgbClr val="3C3C3C"/>
                </a:solidFill>
              </a:rPr>
              <a:t>Filter:</a:t>
            </a: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4" name="Picture 3"/>
          <p:cNvPicPr>
            <a:picLocks noChangeAspect="1"/>
          </p:cNvPicPr>
          <p:nvPr/>
        </p:nvPicPr>
        <p:blipFill>
          <a:blip r:embed="rId2">
            <a:clrChange>
              <a:clrFrom>
                <a:srgbClr val="FFFFFF"/>
              </a:clrFrom>
              <a:clrTo>
                <a:srgbClr val="FFFFFF">
                  <a:alpha val="0"/>
                </a:srgbClr>
              </a:clrTo>
            </a:clrChange>
          </a:blip>
          <a:stretch>
            <a:fillRect/>
          </a:stretch>
        </p:blipFill>
        <p:spPr>
          <a:xfrm>
            <a:off x="2380254" y="3624610"/>
            <a:ext cx="4383492" cy="2684115"/>
          </a:xfrm>
          <a:prstGeom prst="rect">
            <a:avLst/>
          </a:prstGeom>
        </p:spPr>
      </p:pic>
    </p:spTree>
    <p:extLst>
      <p:ext uri="{BB962C8B-B14F-4D97-AF65-F5344CB8AC3E}">
        <p14:creationId xmlns:p14="http://schemas.microsoft.com/office/powerpoint/2010/main" val="12346929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rgbClr val="003366"/>
                </a:solidFill>
              </a:rPr>
              <a:t>Who am I?</a:t>
            </a:r>
            <a:endParaRPr sz="4000" b="1" dirty="0">
              <a:solidFill>
                <a:srgbClr val="003366"/>
              </a:solidFill>
            </a:endParaRPr>
          </a:p>
        </p:txBody>
      </p:sp>
      <p:sp>
        <p:nvSpPr>
          <p:cNvPr id="3" name="Content Placeholder 2"/>
          <p:cNvSpPr>
            <a:spLocks noGrp="1"/>
          </p:cNvSpPr>
          <p:nvPr>
            <p:ph idx="1"/>
          </p:nvPr>
        </p:nvSpPr>
        <p:spPr/>
        <p:txBody>
          <a:bodyPr/>
          <a:lstStyle/>
          <a:p>
            <a:r>
              <a:rPr lang="en-US" sz="2000" dirty="0">
                <a:solidFill>
                  <a:srgbClr val="3C3C3C"/>
                </a:solidFill>
              </a:rPr>
              <a:t>Milad Afshari</a:t>
            </a:r>
          </a:p>
          <a:p>
            <a:r>
              <a:rPr lang="en-US" sz="2000" dirty="0">
                <a:solidFill>
                  <a:srgbClr val="3C3C3C"/>
                </a:solidFill>
              </a:rPr>
              <a:t>Enterprise Network Planning Manager @ MTN-</a:t>
            </a:r>
            <a:r>
              <a:rPr lang="en-US" sz="2000" dirty="0" err="1">
                <a:solidFill>
                  <a:srgbClr val="3C3C3C"/>
                </a:solidFill>
              </a:rPr>
              <a:t>Irancell</a:t>
            </a:r>
            <a:r>
              <a:rPr lang="en-US" sz="2000" dirty="0">
                <a:solidFill>
                  <a:srgbClr val="3C3C3C"/>
                </a:solidFill>
              </a:rPr>
              <a:t>(AS44244)</a:t>
            </a:r>
          </a:p>
          <a:p>
            <a:r>
              <a:rPr lang="en-US" sz="2000" dirty="0">
                <a:solidFill>
                  <a:srgbClr val="3C3C3C"/>
                </a:solidFill>
              </a:rPr>
              <a:t>Co-founder &amp; PC chair of IRNOG</a:t>
            </a:r>
          </a:p>
          <a:p>
            <a:r>
              <a:rPr lang="en-US" sz="2000" dirty="0">
                <a:solidFill>
                  <a:srgbClr val="3C3C3C"/>
                </a:solidFill>
              </a:rPr>
              <a:t>PC member of CAPIF</a:t>
            </a:r>
          </a:p>
          <a:p>
            <a:endParaRPr sz="2000" dirty="0">
              <a:solidFill>
                <a:srgbClr val="3C3C3C"/>
              </a:solidFill>
            </a:endParaRP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1795" y="4745754"/>
            <a:ext cx="1380409" cy="1380409"/>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3366"/>
                </a:solidFill>
              </a:rPr>
              <a:t>RPSL tools for BGP automation</a:t>
            </a:r>
            <a:endParaRPr sz="4000" b="1" dirty="0">
              <a:solidFill>
                <a:srgbClr val="003366"/>
              </a:solidFill>
            </a:endParaRPr>
          </a:p>
        </p:txBody>
      </p:sp>
      <p:sp>
        <p:nvSpPr>
          <p:cNvPr id="3" name="Content Placeholder 2"/>
          <p:cNvSpPr>
            <a:spLocks noGrp="1"/>
          </p:cNvSpPr>
          <p:nvPr>
            <p:ph idx="1"/>
          </p:nvPr>
        </p:nvSpPr>
        <p:spPr>
          <a:xfrm>
            <a:off x="457200" y="1600200"/>
            <a:ext cx="4222750" cy="4525963"/>
          </a:xfrm>
        </p:spPr>
        <p:txBody>
          <a:bodyPr>
            <a:normAutofit lnSpcReduction="10000"/>
          </a:bodyPr>
          <a:lstStyle/>
          <a:p>
            <a:pPr>
              <a:lnSpc>
                <a:spcPct val="150000"/>
              </a:lnSpc>
            </a:pPr>
            <a:r>
              <a:rPr lang="en-US" sz="1600" b="1" dirty="0">
                <a:solidFill>
                  <a:srgbClr val="3C3C3C"/>
                </a:solidFill>
              </a:rPr>
              <a:t>IRRToolset (written in C++)</a:t>
            </a:r>
          </a:p>
          <a:p>
            <a:pPr lvl="1">
              <a:lnSpc>
                <a:spcPct val="150000"/>
              </a:lnSpc>
            </a:pPr>
            <a:r>
              <a:rPr lang="en-US" sz="1600" dirty="0" smtClean="0">
                <a:solidFill>
                  <a:srgbClr val="3C3C3C"/>
                </a:solidFill>
              </a:rPr>
              <a:t>https</a:t>
            </a:r>
            <a:r>
              <a:rPr lang="en-US" sz="1600" dirty="0">
                <a:solidFill>
                  <a:srgbClr val="3C3C3C"/>
                </a:solidFill>
              </a:rPr>
              <a:t>://github.com/irrtoolset/irrtoolset</a:t>
            </a:r>
          </a:p>
          <a:p>
            <a:pPr>
              <a:lnSpc>
                <a:spcPct val="150000"/>
              </a:lnSpc>
            </a:pPr>
            <a:r>
              <a:rPr lang="en-US" sz="1600" b="1" dirty="0" smtClean="0">
                <a:solidFill>
                  <a:srgbClr val="3C3C3C"/>
                </a:solidFill>
              </a:rPr>
              <a:t>Rpsltool </a:t>
            </a:r>
            <a:r>
              <a:rPr lang="en-US" sz="1600" b="1" dirty="0">
                <a:solidFill>
                  <a:srgbClr val="3C3C3C"/>
                </a:solidFill>
              </a:rPr>
              <a:t>(perl)</a:t>
            </a:r>
          </a:p>
          <a:p>
            <a:pPr lvl="1">
              <a:lnSpc>
                <a:spcPct val="150000"/>
              </a:lnSpc>
            </a:pPr>
            <a:r>
              <a:rPr lang="en-US" sz="1600" dirty="0" smtClean="0">
                <a:solidFill>
                  <a:srgbClr val="3C3C3C"/>
                </a:solidFill>
              </a:rPr>
              <a:t>https</a:t>
            </a:r>
            <a:r>
              <a:rPr lang="en-US" sz="1600" dirty="0">
                <a:solidFill>
                  <a:srgbClr val="3C3C3C"/>
                </a:solidFill>
              </a:rPr>
              <a:t>://github.com/rfc1036/rpsltool</a:t>
            </a:r>
          </a:p>
          <a:p>
            <a:pPr>
              <a:lnSpc>
                <a:spcPct val="150000"/>
              </a:lnSpc>
            </a:pPr>
            <a:r>
              <a:rPr lang="en-US" sz="1600" b="1" dirty="0" smtClean="0">
                <a:solidFill>
                  <a:srgbClr val="3C3C3C"/>
                </a:solidFill>
              </a:rPr>
              <a:t>IRR </a:t>
            </a:r>
            <a:r>
              <a:rPr lang="en-US" sz="1600" b="1" dirty="0">
                <a:solidFill>
                  <a:srgbClr val="3C3C3C"/>
                </a:solidFill>
              </a:rPr>
              <a:t>Power Tools (PHP)</a:t>
            </a:r>
          </a:p>
          <a:p>
            <a:pPr lvl="1">
              <a:lnSpc>
                <a:spcPct val="150000"/>
              </a:lnSpc>
            </a:pPr>
            <a:r>
              <a:rPr lang="en-US" sz="1600" dirty="0" smtClean="0">
                <a:solidFill>
                  <a:srgbClr val="3C3C3C"/>
                </a:solidFill>
              </a:rPr>
              <a:t>https</a:t>
            </a:r>
            <a:r>
              <a:rPr lang="en-US" sz="1600" dirty="0">
                <a:solidFill>
                  <a:srgbClr val="3C3C3C"/>
                </a:solidFill>
              </a:rPr>
              <a:t>://</a:t>
            </a:r>
            <a:r>
              <a:rPr lang="en-US" sz="1600" dirty="0" smtClean="0">
                <a:solidFill>
                  <a:srgbClr val="3C3C3C"/>
                </a:solidFill>
              </a:rPr>
              <a:t>github.com/6connect/irrpt</a:t>
            </a:r>
            <a:endParaRPr lang="en-US" sz="1600" dirty="0">
              <a:solidFill>
                <a:srgbClr val="3C3C3C"/>
              </a:solidFill>
            </a:endParaRPr>
          </a:p>
          <a:p>
            <a:pPr marL="400050">
              <a:lnSpc>
                <a:spcPct val="150000"/>
              </a:lnSpc>
            </a:pPr>
            <a:r>
              <a:rPr lang="en-US" sz="1600" b="1" dirty="0" smtClean="0">
                <a:solidFill>
                  <a:srgbClr val="3C3C3C"/>
                </a:solidFill>
              </a:rPr>
              <a:t>bgpq4 </a:t>
            </a:r>
            <a:r>
              <a:rPr lang="en-US" sz="1600" b="1" dirty="0">
                <a:solidFill>
                  <a:srgbClr val="3C3C3C"/>
                </a:solidFill>
              </a:rPr>
              <a:t>(</a:t>
            </a:r>
            <a:r>
              <a:rPr lang="en-US" sz="1600" b="1" dirty="0" smtClean="0">
                <a:solidFill>
                  <a:srgbClr val="3C3C3C"/>
                </a:solidFill>
              </a:rPr>
              <a:t>C)</a:t>
            </a:r>
          </a:p>
          <a:p>
            <a:pPr marL="800100" lvl="1">
              <a:lnSpc>
                <a:spcPct val="150000"/>
              </a:lnSpc>
            </a:pPr>
            <a:r>
              <a:rPr lang="en-US" sz="1600" dirty="0" smtClean="0">
                <a:solidFill>
                  <a:srgbClr val="3C3C3C"/>
                </a:solidFill>
              </a:rPr>
              <a:t>https</a:t>
            </a:r>
            <a:r>
              <a:rPr lang="en-US" sz="1600" dirty="0">
                <a:solidFill>
                  <a:srgbClr val="3C3C3C"/>
                </a:solidFill>
              </a:rPr>
              <a:t>://github.com/bgp/bgpq4</a:t>
            </a:r>
          </a:p>
          <a:p>
            <a:pPr marL="400050">
              <a:lnSpc>
                <a:spcPct val="150000"/>
              </a:lnSpc>
            </a:pPr>
            <a:r>
              <a:rPr lang="en-US" sz="1600" b="1" dirty="0" err="1" smtClean="0">
                <a:solidFill>
                  <a:srgbClr val="3C3C3C"/>
                </a:solidFill>
              </a:rPr>
              <a:t>Filtergen</a:t>
            </a:r>
            <a:r>
              <a:rPr lang="en-US" sz="1600" b="1" dirty="0" smtClean="0">
                <a:solidFill>
                  <a:srgbClr val="3C3C3C"/>
                </a:solidFill>
              </a:rPr>
              <a:t> </a:t>
            </a:r>
            <a:r>
              <a:rPr lang="en-US" sz="1600" b="1" dirty="0">
                <a:solidFill>
                  <a:srgbClr val="3C3C3C"/>
                </a:solidFill>
              </a:rPr>
              <a:t>(Level 3)</a:t>
            </a:r>
          </a:p>
          <a:p>
            <a:pPr marL="457200" lvl="1" indent="0">
              <a:lnSpc>
                <a:spcPct val="150000"/>
              </a:lnSpc>
              <a:buNone/>
            </a:pPr>
            <a:r>
              <a:rPr lang="en-US" sz="1600" dirty="0">
                <a:solidFill>
                  <a:srgbClr val="3C3C3C"/>
                </a:solidFill>
              </a:rPr>
              <a:t>- https://github.com/anchor/filtergen</a:t>
            </a:r>
          </a:p>
          <a:p>
            <a:pPr marL="457200" lvl="1" indent="0">
              <a:lnSpc>
                <a:spcPct val="150000"/>
              </a:lnSpc>
              <a:buNone/>
            </a:pPr>
            <a:r>
              <a:rPr lang="en-US" sz="1600" dirty="0">
                <a:solidFill>
                  <a:srgbClr val="3C3C3C"/>
                </a:solidFill>
              </a:rPr>
              <a:t>- whois -h filtergen.level3.net RIPE::</a:t>
            </a:r>
            <a:r>
              <a:rPr lang="en-US" sz="1600" dirty="0" err="1">
                <a:solidFill>
                  <a:srgbClr val="3C3C3C"/>
                </a:solidFill>
              </a:rPr>
              <a:t>ASxxx</a:t>
            </a:r>
            <a:endParaRPr lang="en-US" sz="1600" dirty="0">
              <a:solidFill>
                <a:srgbClr val="3C3C3C"/>
              </a:solidFill>
            </a:endParaRP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6" name="Picture 5"/>
          <p:cNvPicPr>
            <a:picLocks noChangeAspect="1"/>
          </p:cNvPicPr>
          <p:nvPr/>
        </p:nvPicPr>
        <p:blipFill>
          <a:blip r:embed="rId2"/>
          <a:stretch>
            <a:fillRect/>
          </a:stretch>
        </p:blipFill>
        <p:spPr>
          <a:xfrm>
            <a:off x="4806950" y="3206232"/>
            <a:ext cx="4164051" cy="2316325"/>
          </a:xfrm>
          <a:prstGeom prst="rect">
            <a:avLst/>
          </a:prstGeom>
        </p:spPr>
      </p:pic>
      <p:sp>
        <p:nvSpPr>
          <p:cNvPr id="7" name="Rectangle 6"/>
          <p:cNvSpPr/>
          <p:nvPr/>
        </p:nvSpPr>
        <p:spPr>
          <a:xfrm>
            <a:off x="6228794" y="5477788"/>
            <a:ext cx="1320361" cy="307777"/>
          </a:xfrm>
          <a:prstGeom prst="rect">
            <a:avLst/>
          </a:prstGeom>
        </p:spPr>
        <p:txBody>
          <a:bodyPr wrap="none">
            <a:spAutoFit/>
          </a:bodyPr>
          <a:lstStyle/>
          <a:p>
            <a:r>
              <a:rPr lang="en-US" sz="1400" b="1" dirty="0">
                <a:solidFill>
                  <a:srgbClr val="3C3C3C"/>
                </a:solidFill>
              </a:rPr>
              <a:t>b</a:t>
            </a:r>
            <a:r>
              <a:rPr lang="en-US" sz="1400" b="1" dirty="0" smtClean="0">
                <a:solidFill>
                  <a:srgbClr val="3C3C3C"/>
                </a:solidFill>
              </a:rPr>
              <a:t>gpq4 example</a:t>
            </a:r>
            <a:endParaRPr lang="en-US" sz="1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4000" b="1" dirty="0">
                <a:solidFill>
                  <a:srgbClr val="003366"/>
                </a:solidFill>
              </a:rPr>
              <a:t>IRR Limitations</a:t>
            </a:r>
          </a:p>
        </p:txBody>
      </p:sp>
      <p:sp>
        <p:nvSpPr>
          <p:cNvPr id="3" name="Content Placeholder 2"/>
          <p:cNvSpPr>
            <a:spLocks noGrp="1"/>
          </p:cNvSpPr>
          <p:nvPr>
            <p:ph idx="1"/>
          </p:nvPr>
        </p:nvSpPr>
        <p:spPr/>
        <p:txBody>
          <a:bodyPr/>
          <a:lstStyle/>
          <a:p>
            <a:pPr>
              <a:lnSpc>
                <a:spcPct val="150000"/>
              </a:lnSpc>
            </a:pPr>
            <a:r>
              <a:rPr lang="en-US" sz="2000" b="1" dirty="0">
                <a:solidFill>
                  <a:srgbClr val="3C3C3C"/>
                </a:solidFill>
              </a:rPr>
              <a:t>IRRs may contain conflicting data</a:t>
            </a:r>
          </a:p>
          <a:p>
            <a:pPr lvl="1">
              <a:lnSpc>
                <a:spcPct val="150000"/>
              </a:lnSpc>
            </a:pPr>
            <a:r>
              <a:rPr lang="en-US" sz="1600" dirty="0" smtClean="0">
                <a:solidFill>
                  <a:srgbClr val="3C3C3C"/>
                </a:solidFill>
              </a:rPr>
              <a:t>Distributed </a:t>
            </a:r>
            <a:r>
              <a:rPr lang="en-US" sz="1600" dirty="0">
                <a:solidFill>
                  <a:srgbClr val="3C3C3C"/>
                </a:solidFill>
              </a:rPr>
              <a:t>databases that mirror each other</a:t>
            </a:r>
          </a:p>
          <a:p>
            <a:pPr>
              <a:lnSpc>
                <a:spcPct val="150000"/>
              </a:lnSpc>
            </a:pPr>
            <a:r>
              <a:rPr lang="en-US" sz="2000" b="1" dirty="0">
                <a:solidFill>
                  <a:srgbClr val="3C3C3C"/>
                </a:solidFill>
              </a:rPr>
              <a:t>No central authority</a:t>
            </a:r>
          </a:p>
          <a:p>
            <a:pPr lvl="1">
              <a:lnSpc>
                <a:spcPct val="150000"/>
              </a:lnSpc>
            </a:pPr>
            <a:r>
              <a:rPr lang="en-US" sz="1600" dirty="0" smtClean="0">
                <a:solidFill>
                  <a:srgbClr val="3C3C3C"/>
                </a:solidFill>
              </a:rPr>
              <a:t>Who </a:t>
            </a:r>
            <a:r>
              <a:rPr lang="en-US" sz="1600" dirty="0">
                <a:solidFill>
                  <a:srgbClr val="3C3C3C"/>
                </a:solidFill>
              </a:rPr>
              <a:t>will verify the accuracy of the data?</a:t>
            </a:r>
          </a:p>
          <a:p>
            <a:pPr>
              <a:lnSpc>
                <a:spcPct val="150000"/>
              </a:lnSpc>
            </a:pPr>
            <a:r>
              <a:rPr lang="en-US" sz="2000" b="1" dirty="0">
                <a:solidFill>
                  <a:srgbClr val="3C3C3C"/>
                </a:solidFill>
              </a:rPr>
              <a:t>No verification of </a:t>
            </a:r>
            <a:r>
              <a:rPr lang="en-US" sz="2000" b="1" dirty="0" err="1" smtClean="0">
                <a:solidFill>
                  <a:srgbClr val="3C3C3C"/>
                </a:solidFill>
              </a:rPr>
              <a:t>holdership</a:t>
            </a:r>
            <a:endParaRPr lang="en-US" sz="2000" b="1" dirty="0">
              <a:solidFill>
                <a:srgbClr val="3C3C3C"/>
              </a:solidFill>
            </a:endParaRPr>
          </a:p>
          <a:p>
            <a:pPr lvl="1">
              <a:lnSpc>
                <a:spcPct val="150000"/>
              </a:lnSpc>
            </a:pPr>
            <a:r>
              <a:rPr lang="en-US" sz="1600" dirty="0" smtClean="0">
                <a:solidFill>
                  <a:srgbClr val="3C3C3C"/>
                </a:solidFill>
              </a:rPr>
              <a:t>In </a:t>
            </a:r>
            <a:r>
              <a:rPr lang="en-US" sz="1600" dirty="0">
                <a:solidFill>
                  <a:srgbClr val="3C3C3C"/>
                </a:solidFill>
              </a:rPr>
              <a:t>some IRRs, you can create objects without checks</a:t>
            </a:r>
          </a:p>
          <a:p>
            <a:pPr>
              <a:lnSpc>
                <a:spcPct val="150000"/>
              </a:lnSpc>
            </a:pPr>
            <a:r>
              <a:rPr lang="en-US" sz="2000" b="1" dirty="0">
                <a:solidFill>
                  <a:srgbClr val="3C3C3C"/>
                </a:solidFill>
              </a:rPr>
              <a:t>Not updated properly</a:t>
            </a:r>
          </a:p>
          <a:p>
            <a:pPr lvl="1">
              <a:lnSpc>
                <a:spcPct val="150000"/>
              </a:lnSpc>
            </a:pPr>
            <a:r>
              <a:rPr lang="en-US" sz="1600" dirty="0" smtClean="0">
                <a:solidFill>
                  <a:srgbClr val="3C3C3C"/>
                </a:solidFill>
              </a:rPr>
              <a:t>Information </a:t>
            </a:r>
            <a:r>
              <a:rPr lang="en-US" sz="1600" dirty="0">
                <a:solidFill>
                  <a:srgbClr val="3C3C3C"/>
                </a:solidFill>
              </a:rPr>
              <a:t>is missing, outdated or incorrect</a:t>
            </a: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6" name="Picture 5"/>
          <p:cNvPicPr>
            <a:picLocks noChangeAspect="1"/>
          </p:cNvPicPr>
          <p:nvPr/>
        </p:nvPicPr>
        <p:blipFill rotWithShape="1">
          <a:blip r:embed="rId3"/>
          <a:srcRect l="8834" t="8380" r="24442" b="21183"/>
          <a:stretch/>
        </p:blipFill>
        <p:spPr>
          <a:xfrm>
            <a:off x="6299200" y="2532742"/>
            <a:ext cx="2024742" cy="209376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4000" b="1" dirty="0" smtClean="0">
                <a:solidFill>
                  <a:srgbClr val="003366"/>
                </a:solidFill>
              </a:rPr>
              <a:t>RPK</a:t>
            </a:r>
            <a:r>
              <a:rPr lang="en-US" sz="4000" b="1" dirty="0" smtClean="0">
                <a:solidFill>
                  <a:srgbClr val="003366"/>
                </a:solidFill>
              </a:rPr>
              <a:t>I</a:t>
            </a:r>
            <a:endParaRPr sz="4000" b="1" dirty="0">
              <a:solidFill>
                <a:srgbClr val="003366"/>
              </a:solidFill>
            </a:endParaRPr>
          </a:p>
        </p:txBody>
      </p:sp>
      <p:sp>
        <p:nvSpPr>
          <p:cNvPr id="3" name="Content Placeholder 2"/>
          <p:cNvSpPr>
            <a:spLocks noGrp="1"/>
          </p:cNvSpPr>
          <p:nvPr>
            <p:ph idx="1"/>
          </p:nvPr>
        </p:nvSpPr>
        <p:spPr/>
        <p:txBody>
          <a:bodyPr/>
          <a:lstStyle/>
          <a:p>
            <a:pPr>
              <a:lnSpc>
                <a:spcPct val="150000"/>
              </a:lnSpc>
            </a:pPr>
            <a:r>
              <a:rPr lang="en-US" sz="2000" dirty="0">
                <a:solidFill>
                  <a:srgbClr val="3C3C3C"/>
                </a:solidFill>
              </a:rPr>
              <a:t>Verifies the association between resource holders and their Internet </a:t>
            </a:r>
            <a:r>
              <a:rPr lang="en-US" sz="2000" dirty="0" smtClean="0">
                <a:solidFill>
                  <a:srgbClr val="3C3C3C"/>
                </a:solidFill>
              </a:rPr>
              <a:t>number resources</a:t>
            </a:r>
          </a:p>
          <a:p>
            <a:pPr>
              <a:lnSpc>
                <a:spcPct val="150000"/>
              </a:lnSpc>
            </a:pPr>
            <a:r>
              <a:rPr lang="en-US" sz="2000" dirty="0"/>
              <a:t>Attaches digital certificate to IP addresses and AS numbers </a:t>
            </a:r>
            <a:endParaRPr lang="en-US" sz="2000" dirty="0" smtClean="0"/>
          </a:p>
          <a:p>
            <a:pPr lvl="1">
              <a:lnSpc>
                <a:spcPct val="150000"/>
              </a:lnSpc>
            </a:pPr>
            <a:r>
              <a:rPr lang="en-US" sz="1600" dirty="0" smtClean="0">
                <a:solidFill>
                  <a:srgbClr val="3C3C3C"/>
                </a:solidFill>
              </a:rPr>
              <a:t>RPKI </a:t>
            </a:r>
            <a:r>
              <a:rPr lang="en-US" sz="1600" dirty="0">
                <a:solidFill>
                  <a:srgbClr val="3C3C3C"/>
                </a:solidFill>
              </a:rPr>
              <a:t>is based on an X.509 certificate profile defined in RFC3779.</a:t>
            </a:r>
          </a:p>
          <a:p>
            <a:pPr>
              <a:lnSpc>
                <a:spcPct val="150000"/>
              </a:lnSpc>
            </a:pPr>
            <a:r>
              <a:rPr sz="2000" dirty="0" smtClean="0">
                <a:solidFill>
                  <a:srgbClr val="3C3C3C"/>
                </a:solidFill>
              </a:rPr>
              <a:t>Only </a:t>
            </a:r>
            <a:r>
              <a:rPr sz="2000" dirty="0">
                <a:solidFill>
                  <a:srgbClr val="3C3C3C"/>
                </a:solidFill>
              </a:rPr>
              <a:t>~50% of IPv4 covered by RPKI</a:t>
            </a:r>
          </a:p>
          <a:p>
            <a:pPr>
              <a:lnSpc>
                <a:spcPct val="150000"/>
              </a:lnSpc>
            </a:pPr>
            <a:r>
              <a:rPr sz="2000" dirty="0" smtClean="0">
                <a:solidFill>
                  <a:srgbClr val="3C3C3C"/>
                </a:solidFill>
              </a:rPr>
              <a:t>IRR </a:t>
            </a:r>
            <a:r>
              <a:rPr sz="2000" dirty="0">
                <a:solidFill>
                  <a:srgbClr val="3C3C3C"/>
                </a:solidFill>
              </a:rPr>
              <a:t>still critical for remaining space</a:t>
            </a:r>
          </a:p>
          <a:p>
            <a:pPr>
              <a:lnSpc>
                <a:spcPct val="150000"/>
              </a:lnSpc>
            </a:pPr>
            <a:r>
              <a:rPr sz="2000" dirty="0" smtClean="0">
                <a:solidFill>
                  <a:srgbClr val="3C3C3C"/>
                </a:solidFill>
              </a:rPr>
              <a:t>Dual </a:t>
            </a:r>
            <a:r>
              <a:rPr sz="2000" dirty="0">
                <a:solidFill>
                  <a:srgbClr val="3C3C3C"/>
                </a:solidFill>
              </a:rPr>
              <a:t>use = best security today</a:t>
            </a: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6146" name="Picture 2" descr="Gener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1117" y="3523228"/>
            <a:ext cx="3015683" cy="3015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9540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7" name="Picture 6"/>
          <p:cNvPicPr>
            <a:picLocks noChangeAspect="1"/>
          </p:cNvPicPr>
          <p:nvPr/>
        </p:nvPicPr>
        <p:blipFill rotWithShape="1">
          <a:blip r:embed="rId3"/>
          <a:srcRect t="11234"/>
          <a:stretch/>
        </p:blipFill>
        <p:spPr>
          <a:xfrm>
            <a:off x="0" y="1284514"/>
            <a:ext cx="9128275" cy="4988782"/>
          </a:xfrm>
          <a:prstGeom prst="rect">
            <a:avLst/>
          </a:prstGeom>
        </p:spPr>
      </p:pic>
      <p:sp>
        <p:nvSpPr>
          <p:cNvPr id="9" name="Title 1"/>
          <p:cNvSpPr>
            <a:spLocks noGrp="1"/>
          </p:cNvSpPr>
          <p:nvPr>
            <p:ph type="title"/>
          </p:nvPr>
        </p:nvSpPr>
        <p:spPr>
          <a:xfrm>
            <a:off x="457200" y="274638"/>
            <a:ext cx="8229600" cy="1143000"/>
          </a:xfrm>
        </p:spPr>
        <p:txBody>
          <a:bodyPr/>
          <a:lstStyle/>
          <a:p>
            <a:pPr algn="l"/>
            <a:r>
              <a:rPr lang="en-US" sz="4000" b="1" dirty="0">
                <a:solidFill>
                  <a:srgbClr val="003366"/>
                </a:solidFill>
              </a:rPr>
              <a:t>ROA data by Country (%)</a:t>
            </a:r>
          </a:p>
        </p:txBody>
      </p:sp>
    </p:spTree>
    <p:extLst>
      <p:ext uri="{BB962C8B-B14F-4D97-AF65-F5344CB8AC3E}">
        <p14:creationId xmlns:p14="http://schemas.microsoft.com/office/powerpoint/2010/main" val="16330700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a:solidFill>
                  <a:srgbClr val="003366"/>
                </a:solidFill>
              </a:rPr>
              <a:t>Conclusion</a:t>
            </a:r>
            <a:endParaRPr sz="4000" b="1" dirty="0">
              <a:solidFill>
                <a:srgbClr val="003366"/>
              </a:solidFill>
            </a:endParaRPr>
          </a:p>
        </p:txBody>
      </p:sp>
      <p:sp>
        <p:nvSpPr>
          <p:cNvPr id="3" name="Content Placeholder 2"/>
          <p:cNvSpPr>
            <a:spLocks noGrp="1"/>
          </p:cNvSpPr>
          <p:nvPr>
            <p:ph idx="1"/>
          </p:nvPr>
        </p:nvSpPr>
        <p:spPr/>
        <p:txBody>
          <a:bodyPr>
            <a:normAutofit/>
          </a:bodyPr>
          <a:lstStyle/>
          <a:p>
            <a:pPr>
              <a:lnSpc>
                <a:spcPct val="110000"/>
              </a:lnSpc>
            </a:pPr>
            <a:r>
              <a:rPr lang="en-US" sz="2000" dirty="0" smtClean="0">
                <a:solidFill>
                  <a:srgbClr val="3C3C3C"/>
                </a:solidFill>
              </a:rPr>
              <a:t>RPKI (ROA/ROV) is </a:t>
            </a:r>
            <a:r>
              <a:rPr lang="en-US" sz="2000" dirty="0">
                <a:solidFill>
                  <a:srgbClr val="3C3C3C"/>
                </a:solidFill>
              </a:rPr>
              <a:t>the most effective defense against accidental BGP hijacks and origin </a:t>
            </a:r>
            <a:r>
              <a:rPr lang="en-US" sz="2000" dirty="0" smtClean="0">
                <a:solidFill>
                  <a:srgbClr val="3C3C3C"/>
                </a:solidFill>
              </a:rPr>
              <a:t>leaks. Steps </a:t>
            </a:r>
            <a:r>
              <a:rPr lang="en-US" sz="2000" dirty="0">
                <a:solidFill>
                  <a:srgbClr val="3C3C3C"/>
                </a:solidFill>
              </a:rPr>
              <a:t>for success:</a:t>
            </a:r>
          </a:p>
          <a:p>
            <a:pPr lvl="1">
              <a:lnSpc>
                <a:spcPct val="110000"/>
              </a:lnSpc>
            </a:pPr>
            <a:r>
              <a:rPr lang="en-US" sz="1600" dirty="0">
                <a:solidFill>
                  <a:srgbClr val="3C3C3C"/>
                </a:solidFill>
              </a:rPr>
              <a:t>Creation of ROAs (Route Origin Authorizations).</a:t>
            </a:r>
          </a:p>
          <a:p>
            <a:pPr lvl="1">
              <a:lnSpc>
                <a:spcPct val="110000"/>
              </a:lnSpc>
            </a:pPr>
            <a:r>
              <a:rPr lang="en-US" sz="1600" dirty="0" err="1">
                <a:solidFill>
                  <a:srgbClr val="3C3C3C"/>
                </a:solidFill>
              </a:rPr>
              <a:t>ASes</a:t>
            </a:r>
            <a:r>
              <a:rPr lang="en-US" sz="1600" dirty="0">
                <a:solidFill>
                  <a:srgbClr val="3C3C3C"/>
                </a:solidFill>
              </a:rPr>
              <a:t> (Autonomous Systems) rejecting routes inconsistent with ROAs.</a:t>
            </a:r>
          </a:p>
          <a:p>
            <a:pPr>
              <a:lnSpc>
                <a:spcPct val="110000"/>
              </a:lnSpc>
            </a:pPr>
            <a:r>
              <a:rPr lang="en-US" sz="2000" dirty="0" smtClean="0">
                <a:solidFill>
                  <a:srgbClr val="3C3C3C"/>
                </a:solidFill>
              </a:rPr>
              <a:t>The </a:t>
            </a:r>
            <a:r>
              <a:rPr lang="en-US" sz="2000" dirty="0">
                <a:solidFill>
                  <a:srgbClr val="3C3C3C"/>
                </a:solidFill>
              </a:rPr>
              <a:t>most effective security approach today is the combined use of IRR and </a:t>
            </a:r>
            <a:r>
              <a:rPr lang="en-US" sz="2000" dirty="0" smtClean="0">
                <a:solidFill>
                  <a:srgbClr val="3C3C3C"/>
                </a:solidFill>
              </a:rPr>
              <a:t>RPKI</a:t>
            </a:r>
          </a:p>
          <a:p>
            <a:pPr>
              <a:lnSpc>
                <a:spcPct val="110000"/>
              </a:lnSpc>
            </a:pPr>
            <a:r>
              <a:rPr lang="en-US" sz="2000" dirty="0" smtClean="0">
                <a:solidFill>
                  <a:srgbClr val="3C3C3C"/>
                </a:solidFill>
              </a:rPr>
              <a:t>IRR </a:t>
            </a:r>
            <a:r>
              <a:rPr lang="en-US" sz="2000" dirty="0">
                <a:solidFill>
                  <a:srgbClr val="3C3C3C"/>
                </a:solidFill>
              </a:rPr>
              <a:t>provides broad, policy-based filtering and operational </a:t>
            </a:r>
            <a:r>
              <a:rPr lang="en-US" sz="2000" dirty="0" smtClean="0">
                <a:solidFill>
                  <a:srgbClr val="3C3C3C"/>
                </a:solidFill>
              </a:rPr>
              <a:t>transparency</a:t>
            </a:r>
          </a:p>
          <a:p>
            <a:pPr>
              <a:lnSpc>
                <a:spcPct val="110000"/>
              </a:lnSpc>
            </a:pPr>
            <a:r>
              <a:rPr lang="en-US" sz="2000" dirty="0" smtClean="0">
                <a:solidFill>
                  <a:srgbClr val="3C3C3C"/>
                </a:solidFill>
              </a:rPr>
              <a:t>RPKI </a:t>
            </a:r>
            <a:r>
              <a:rPr lang="en-US" sz="2000" dirty="0">
                <a:solidFill>
                  <a:srgbClr val="3C3C3C"/>
                </a:solidFill>
              </a:rPr>
              <a:t>adds cryptographic validation of prefix ownership where </a:t>
            </a:r>
            <a:r>
              <a:rPr lang="en-US" sz="2000" dirty="0" smtClean="0">
                <a:solidFill>
                  <a:srgbClr val="3C3C3C"/>
                </a:solidFill>
              </a:rPr>
              <a:t>available</a:t>
            </a:r>
          </a:p>
          <a:p>
            <a:pPr>
              <a:lnSpc>
                <a:spcPct val="110000"/>
              </a:lnSpc>
            </a:pPr>
            <a:r>
              <a:rPr lang="en-US" sz="2000" dirty="0" smtClean="0">
                <a:solidFill>
                  <a:srgbClr val="3C3C3C"/>
                </a:solidFill>
              </a:rPr>
              <a:t>This </a:t>
            </a:r>
            <a:r>
              <a:rPr lang="en-US" sz="2000" dirty="0">
                <a:solidFill>
                  <a:srgbClr val="3C3C3C"/>
                </a:solidFill>
              </a:rPr>
              <a:t>dual strategy ensures wider coverage, stronger accuracy, and better protection against routing </a:t>
            </a:r>
            <a:r>
              <a:rPr lang="en-US" sz="2000" dirty="0" smtClean="0">
                <a:solidFill>
                  <a:srgbClr val="3C3C3C"/>
                </a:solidFill>
              </a:rPr>
              <a:t>threats</a:t>
            </a:r>
          </a:p>
          <a:p>
            <a:pPr>
              <a:lnSpc>
                <a:spcPct val="110000"/>
              </a:lnSpc>
            </a:pPr>
            <a:r>
              <a:rPr lang="en-US" sz="2000" dirty="0" smtClean="0">
                <a:solidFill>
                  <a:srgbClr val="3C3C3C"/>
                </a:solidFill>
              </a:rPr>
              <a:t>Together</a:t>
            </a:r>
            <a:r>
              <a:rPr lang="en-US" sz="2000" dirty="0">
                <a:solidFill>
                  <a:srgbClr val="3C3C3C"/>
                </a:solidFill>
              </a:rPr>
              <a:t>, they significantly enhance the resilience and security of the global Internet</a:t>
            </a:r>
            <a:endParaRPr sz="2000" dirty="0">
              <a:solidFill>
                <a:srgbClr val="3C3C3C"/>
              </a:solidFill>
            </a:endParaRP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spTree>
    <p:extLst>
      <p:ext uri="{BB962C8B-B14F-4D97-AF65-F5344CB8AC3E}">
        <p14:creationId xmlns:p14="http://schemas.microsoft.com/office/powerpoint/2010/main" val="16317560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4000" b="1" dirty="0">
                <a:solidFill>
                  <a:srgbClr val="003366"/>
                </a:solidFill>
              </a:rPr>
              <a:t>References</a:t>
            </a:r>
          </a:p>
        </p:txBody>
      </p:sp>
      <p:sp>
        <p:nvSpPr>
          <p:cNvPr id="3" name="Content Placeholder 2"/>
          <p:cNvSpPr>
            <a:spLocks noGrp="1"/>
          </p:cNvSpPr>
          <p:nvPr>
            <p:ph idx="1"/>
          </p:nvPr>
        </p:nvSpPr>
        <p:spPr/>
        <p:txBody>
          <a:bodyPr/>
          <a:lstStyle/>
          <a:p>
            <a:r>
              <a:rPr sz="1600" dirty="0" smtClean="0">
                <a:solidFill>
                  <a:srgbClr val="3C3C3C"/>
                </a:solidFill>
                <a:hlinkClick r:id="rId2"/>
              </a:rPr>
              <a:t>https</a:t>
            </a:r>
            <a:r>
              <a:rPr sz="1600" dirty="0">
                <a:solidFill>
                  <a:srgbClr val="3C3C3C"/>
                </a:solidFill>
                <a:hlinkClick r:id="rId2"/>
              </a:rPr>
              <a:t>://</a:t>
            </a:r>
            <a:r>
              <a:rPr sz="1600" dirty="0" smtClean="0">
                <a:solidFill>
                  <a:srgbClr val="3C3C3C"/>
                </a:solidFill>
                <a:hlinkClick r:id="rId2"/>
              </a:rPr>
              <a:t>ripe.net</a:t>
            </a:r>
            <a:r>
              <a:rPr lang="en-US" sz="1600" dirty="0" smtClean="0">
                <a:solidFill>
                  <a:srgbClr val="3C3C3C"/>
                </a:solidFill>
              </a:rPr>
              <a:t> </a:t>
            </a:r>
            <a:endParaRPr sz="1600" dirty="0">
              <a:solidFill>
                <a:srgbClr val="3C3C3C"/>
              </a:solidFill>
            </a:endParaRPr>
          </a:p>
          <a:p>
            <a:r>
              <a:rPr sz="1600" dirty="0" smtClean="0">
                <a:solidFill>
                  <a:srgbClr val="3C3C3C"/>
                </a:solidFill>
                <a:hlinkClick r:id="rId3"/>
              </a:rPr>
              <a:t>https</a:t>
            </a:r>
            <a:r>
              <a:rPr sz="1600" dirty="0">
                <a:solidFill>
                  <a:srgbClr val="3C3C3C"/>
                </a:solidFill>
                <a:hlinkClick r:id="rId3"/>
              </a:rPr>
              <a:t>://</a:t>
            </a:r>
            <a:r>
              <a:rPr sz="1600" dirty="0" smtClean="0">
                <a:solidFill>
                  <a:srgbClr val="3C3C3C"/>
                </a:solidFill>
                <a:hlinkClick r:id="rId3"/>
              </a:rPr>
              <a:t>academy.ripe.net</a:t>
            </a:r>
            <a:r>
              <a:rPr lang="en-US" sz="1600" dirty="0" smtClean="0">
                <a:solidFill>
                  <a:srgbClr val="3C3C3C"/>
                </a:solidFill>
              </a:rPr>
              <a:t> </a:t>
            </a:r>
            <a:endParaRPr sz="1600" dirty="0">
              <a:solidFill>
                <a:srgbClr val="3C3C3C"/>
              </a:solidFill>
            </a:endParaRPr>
          </a:p>
          <a:p>
            <a:r>
              <a:rPr sz="1600" dirty="0" smtClean="0">
                <a:solidFill>
                  <a:srgbClr val="3C3C3C"/>
                </a:solidFill>
                <a:hlinkClick r:id="rId4"/>
              </a:rPr>
              <a:t>https</a:t>
            </a:r>
            <a:r>
              <a:rPr sz="1600" dirty="0">
                <a:solidFill>
                  <a:srgbClr val="3C3C3C"/>
                </a:solidFill>
                <a:hlinkClick r:id="rId4"/>
              </a:rPr>
              <a:t>://</a:t>
            </a:r>
            <a:r>
              <a:rPr sz="1600" dirty="0" smtClean="0">
                <a:solidFill>
                  <a:srgbClr val="3C3C3C"/>
                </a:solidFill>
                <a:hlinkClick r:id="rId4"/>
              </a:rPr>
              <a:t>iana.org</a:t>
            </a:r>
            <a:r>
              <a:rPr lang="en-US" sz="1600" dirty="0" smtClean="0">
                <a:solidFill>
                  <a:srgbClr val="3C3C3C"/>
                </a:solidFill>
              </a:rPr>
              <a:t> </a:t>
            </a:r>
            <a:endParaRPr sz="1600" dirty="0">
              <a:solidFill>
                <a:srgbClr val="3C3C3C"/>
              </a:solidFill>
            </a:endParaRPr>
          </a:p>
          <a:p>
            <a:r>
              <a:rPr sz="1600" dirty="0" smtClean="0">
                <a:solidFill>
                  <a:srgbClr val="3C3C3C"/>
                </a:solidFill>
                <a:hlinkClick r:id="rId5"/>
              </a:rPr>
              <a:t>https</a:t>
            </a:r>
            <a:r>
              <a:rPr sz="1600" dirty="0">
                <a:solidFill>
                  <a:srgbClr val="3C3C3C"/>
                </a:solidFill>
                <a:hlinkClick r:id="rId5"/>
              </a:rPr>
              <a:t>://</a:t>
            </a:r>
            <a:r>
              <a:rPr sz="1600" dirty="0" smtClean="0">
                <a:solidFill>
                  <a:srgbClr val="3C3C3C"/>
                </a:solidFill>
                <a:hlinkClick r:id="rId5"/>
              </a:rPr>
              <a:t>irr.net</a:t>
            </a:r>
            <a:endParaRPr lang="en-US" sz="1600" dirty="0" smtClean="0">
              <a:solidFill>
                <a:srgbClr val="3C3C3C"/>
              </a:solidFill>
            </a:endParaRPr>
          </a:p>
          <a:p>
            <a:r>
              <a:rPr lang="en-US" sz="1600" dirty="0">
                <a:solidFill>
                  <a:srgbClr val="3C3C3C"/>
                </a:solidFill>
                <a:hlinkClick r:id="rId6"/>
              </a:rPr>
              <a:t>https://</a:t>
            </a:r>
            <a:r>
              <a:rPr lang="en-US" sz="1600" dirty="0" smtClean="0">
                <a:solidFill>
                  <a:srgbClr val="3C3C3C"/>
                </a:solidFill>
                <a:hlinkClick r:id="rId6"/>
              </a:rPr>
              <a:t>www.kentik.com/blog/a-brief-history-of-the-internets-biggest-bgp-incidents</a:t>
            </a:r>
            <a:r>
              <a:rPr lang="en-US" sz="1600" dirty="0">
                <a:solidFill>
                  <a:srgbClr val="3C3C3C"/>
                </a:solidFill>
              </a:rPr>
              <a:t> </a:t>
            </a:r>
          </a:p>
          <a:p>
            <a:r>
              <a:rPr lang="en-US" sz="1600" dirty="0">
                <a:solidFill>
                  <a:srgbClr val="3C3C3C"/>
                </a:solidFill>
                <a:hlinkClick r:id="rId3"/>
              </a:rPr>
              <a:t>https://</a:t>
            </a:r>
            <a:r>
              <a:rPr lang="en-US" sz="1600" dirty="0" smtClean="0">
                <a:solidFill>
                  <a:srgbClr val="3C3C3C"/>
                </a:solidFill>
                <a:hlinkClick r:id="rId3"/>
              </a:rPr>
              <a:t>academy.ripe.net</a:t>
            </a:r>
            <a:r>
              <a:rPr lang="en-US" sz="1600" dirty="0">
                <a:solidFill>
                  <a:srgbClr val="3C3C3C"/>
                </a:solidFill>
              </a:rPr>
              <a:t> </a:t>
            </a:r>
          </a:p>
          <a:p>
            <a:r>
              <a:rPr lang="en-US" sz="1600" dirty="0">
                <a:solidFill>
                  <a:srgbClr val="3C3C3C"/>
                </a:solidFill>
                <a:hlinkClick r:id="rId7"/>
              </a:rPr>
              <a:t>https://</a:t>
            </a:r>
            <a:r>
              <a:rPr lang="en-US" sz="1600" dirty="0" smtClean="0">
                <a:solidFill>
                  <a:srgbClr val="3C3C3C"/>
                </a:solidFill>
                <a:hlinkClick r:id="rId7"/>
              </a:rPr>
              <a:t>stat.ripe.net</a:t>
            </a:r>
            <a:r>
              <a:rPr lang="en-US" sz="1600" dirty="0">
                <a:solidFill>
                  <a:srgbClr val="3C3C3C"/>
                </a:solidFill>
              </a:rPr>
              <a:t> </a:t>
            </a:r>
            <a:r>
              <a:rPr lang="en-US" sz="1600" dirty="0" smtClean="0">
                <a:solidFill>
                  <a:srgbClr val="3C3C3C"/>
                </a:solidFill>
              </a:rPr>
              <a:t> </a:t>
            </a:r>
            <a:endParaRPr lang="en-US" sz="1600" dirty="0">
              <a:solidFill>
                <a:srgbClr val="3C3C3C"/>
              </a:solidFill>
            </a:endParaRPr>
          </a:p>
          <a:p>
            <a:r>
              <a:rPr lang="en-US" sz="1600" dirty="0">
                <a:solidFill>
                  <a:srgbClr val="3C3C3C"/>
                </a:solidFill>
                <a:hlinkClick r:id="rId8"/>
              </a:rPr>
              <a:t>https://</a:t>
            </a:r>
            <a:r>
              <a:rPr lang="en-US" sz="1600" dirty="0" smtClean="0">
                <a:solidFill>
                  <a:srgbClr val="3C3C3C"/>
                </a:solidFill>
                <a:hlinkClick r:id="rId8"/>
              </a:rPr>
              <a:t>labs.apnic.net/measurements</a:t>
            </a:r>
            <a:r>
              <a:rPr lang="en-US" sz="1600" dirty="0" smtClean="0">
                <a:solidFill>
                  <a:srgbClr val="3C3C3C"/>
                </a:solidFill>
              </a:rPr>
              <a:t>  </a:t>
            </a:r>
            <a:endParaRPr lang="en-US" sz="1600" dirty="0">
              <a:solidFill>
                <a:srgbClr val="3C3C3C"/>
              </a:solidFill>
            </a:endParaRPr>
          </a:p>
          <a:p>
            <a:endParaRPr sz="2000" dirty="0">
              <a:solidFill>
                <a:srgbClr val="3C3C3C"/>
              </a:solidFill>
            </a:endParaRP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Milad Afshari | CAPIF4 | September 2025</a:t>
            </a:r>
            <a:endParaRPr lang="en-US"/>
          </a:p>
        </p:txBody>
      </p:sp>
      <p:sp>
        <p:nvSpPr>
          <p:cNvPr id="2" name="Title 1"/>
          <p:cNvSpPr>
            <a:spLocks noGrp="1"/>
          </p:cNvSpPr>
          <p:nvPr>
            <p:ph type="title"/>
          </p:nvPr>
        </p:nvSpPr>
        <p:spPr>
          <a:xfrm>
            <a:off x="2427515" y="339951"/>
            <a:ext cx="4288970" cy="2200048"/>
          </a:xfrm>
        </p:spPr>
        <p:txBody>
          <a:bodyPr>
            <a:normAutofit/>
          </a:bodyPr>
          <a:lstStyle/>
          <a:p>
            <a:r>
              <a:rPr lang="en-US" sz="4800" b="1" dirty="0">
                <a:solidFill>
                  <a:srgbClr val="003366"/>
                </a:solidFill>
              </a:rPr>
              <a:t>Thank you!</a:t>
            </a:r>
            <a:br>
              <a:rPr lang="en-US" sz="4800" b="1" dirty="0">
                <a:solidFill>
                  <a:srgbClr val="003366"/>
                </a:solidFill>
              </a:rPr>
            </a:br>
            <a:r>
              <a:rPr lang="en-US" sz="4800" b="1" dirty="0">
                <a:solidFill>
                  <a:srgbClr val="003366"/>
                </a:solidFill>
              </a:rPr>
              <a:t>Any Questions?</a:t>
            </a:r>
          </a:p>
        </p:txBody>
      </p:sp>
      <p:sp>
        <p:nvSpPr>
          <p:cNvPr id="4" name="Title 1"/>
          <p:cNvSpPr txBox="1">
            <a:spLocks/>
          </p:cNvSpPr>
          <p:nvPr/>
        </p:nvSpPr>
        <p:spPr>
          <a:xfrm>
            <a:off x="2427515" y="2409371"/>
            <a:ext cx="4288970" cy="22000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fa-IR" sz="4800" b="1" dirty="0" smtClean="0">
                <a:solidFill>
                  <a:srgbClr val="003366"/>
                </a:solidFill>
              </a:rPr>
              <a:t>سپاسگزارم!</a:t>
            </a:r>
          </a:p>
          <a:p>
            <a:r>
              <a:rPr lang="fa-IR" sz="4800" b="1" dirty="0" smtClean="0">
                <a:solidFill>
                  <a:srgbClr val="003366"/>
                </a:solidFill>
              </a:rPr>
              <a:t>سوالی هست؟</a:t>
            </a:r>
            <a:endParaRPr lang="en-US" sz="4800" b="1" dirty="0">
              <a:solidFill>
                <a:srgbClr val="003366"/>
              </a:solidFill>
            </a:endParaRPr>
          </a:p>
        </p:txBody>
      </p:sp>
      <p:sp>
        <p:nvSpPr>
          <p:cNvPr id="6" name="Title 1"/>
          <p:cNvSpPr txBox="1">
            <a:spLocks/>
          </p:cNvSpPr>
          <p:nvPr/>
        </p:nvSpPr>
        <p:spPr>
          <a:xfrm>
            <a:off x="2427515" y="4286930"/>
            <a:ext cx="4288970" cy="220004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az-Cyrl-AZ" sz="4800" b="1" dirty="0">
                <a:solidFill>
                  <a:srgbClr val="003366"/>
                </a:solidFill>
              </a:rPr>
              <a:t>Спасибо! Есть вопросы?</a:t>
            </a:r>
            <a:endParaRPr lang="en-US" sz="4800" b="1" dirty="0">
              <a:solidFill>
                <a:srgbClr val="003366"/>
              </a:solidFill>
            </a:endParaRPr>
          </a:p>
        </p:txBody>
      </p:sp>
    </p:spTree>
    <p:extLst>
      <p:ext uri="{BB962C8B-B14F-4D97-AF65-F5344CB8AC3E}">
        <p14:creationId xmlns:p14="http://schemas.microsoft.com/office/powerpoint/2010/main" val="560016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4000" b="1" dirty="0">
                <a:solidFill>
                  <a:srgbClr val="003366"/>
                </a:solidFill>
              </a:rPr>
              <a:t>Why This Talk?</a:t>
            </a:r>
          </a:p>
        </p:txBody>
      </p:sp>
      <p:sp>
        <p:nvSpPr>
          <p:cNvPr id="3" name="Content Placeholder 2"/>
          <p:cNvSpPr>
            <a:spLocks noGrp="1"/>
          </p:cNvSpPr>
          <p:nvPr>
            <p:ph idx="1"/>
          </p:nvPr>
        </p:nvSpPr>
        <p:spPr/>
        <p:txBody>
          <a:bodyPr/>
          <a:lstStyle/>
          <a:p>
            <a:pPr>
              <a:lnSpc>
                <a:spcPct val="150000"/>
              </a:lnSpc>
            </a:pPr>
            <a:r>
              <a:rPr lang="en-US" sz="2000" dirty="0"/>
              <a:t>Last year I spoke about routing security in the region. This year, since there is still room for improvement in Central Asia — including Kazakhstan — I decided to revisit the basics and highlight again why this </a:t>
            </a:r>
            <a:r>
              <a:rPr lang="en-US" sz="2000" dirty="0" smtClean="0"/>
              <a:t>topics matters</a:t>
            </a:r>
            <a:r>
              <a:rPr lang="en-US" sz="2000" dirty="0"/>
              <a:t>:</a:t>
            </a:r>
            <a:endParaRPr lang="en-US" sz="2000" dirty="0" smtClean="0"/>
          </a:p>
          <a:p>
            <a:pPr lvl="1">
              <a:lnSpc>
                <a:spcPct val="150000"/>
              </a:lnSpc>
            </a:pPr>
            <a:r>
              <a:rPr sz="1600" dirty="0" smtClean="0">
                <a:solidFill>
                  <a:srgbClr val="3C3C3C"/>
                </a:solidFill>
              </a:rPr>
              <a:t>BGP </a:t>
            </a:r>
            <a:r>
              <a:rPr sz="1600" dirty="0">
                <a:solidFill>
                  <a:srgbClr val="3C3C3C"/>
                </a:solidFill>
              </a:rPr>
              <a:t>has no built-in security mechanisms</a:t>
            </a:r>
          </a:p>
          <a:p>
            <a:pPr lvl="1">
              <a:lnSpc>
                <a:spcPct val="150000"/>
              </a:lnSpc>
            </a:pPr>
            <a:r>
              <a:rPr sz="1600" dirty="0" smtClean="0">
                <a:solidFill>
                  <a:srgbClr val="3C3C3C"/>
                </a:solidFill>
              </a:rPr>
              <a:t>Misconfigurations </a:t>
            </a:r>
            <a:r>
              <a:rPr sz="1600" dirty="0">
                <a:solidFill>
                  <a:srgbClr val="3C3C3C"/>
                </a:solidFill>
              </a:rPr>
              <a:t>and hijacks still happen</a:t>
            </a:r>
          </a:p>
          <a:p>
            <a:pPr lvl="1">
              <a:lnSpc>
                <a:spcPct val="150000"/>
              </a:lnSpc>
            </a:pPr>
            <a:r>
              <a:rPr sz="1600" dirty="0" smtClean="0">
                <a:solidFill>
                  <a:srgbClr val="3C3C3C"/>
                </a:solidFill>
              </a:rPr>
              <a:t>Routing </a:t>
            </a:r>
            <a:r>
              <a:rPr sz="1600" dirty="0">
                <a:solidFill>
                  <a:srgbClr val="3C3C3C"/>
                </a:solidFill>
              </a:rPr>
              <a:t>policies and IRRs help us bring order</a:t>
            </a:r>
          </a:p>
          <a:p>
            <a:pPr lvl="1">
              <a:lnSpc>
                <a:spcPct val="150000"/>
              </a:lnSpc>
            </a:pPr>
            <a:r>
              <a:rPr sz="1600" dirty="0" smtClean="0">
                <a:solidFill>
                  <a:srgbClr val="3C3C3C"/>
                </a:solidFill>
              </a:rPr>
              <a:t>Goal</a:t>
            </a:r>
            <a:r>
              <a:rPr sz="1600" dirty="0">
                <a:solidFill>
                  <a:srgbClr val="3C3C3C"/>
                </a:solidFill>
              </a:rPr>
              <a:t>: strengthen Internet resilience &amp; security</a:t>
            </a: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spTree>
    <p:extLst>
      <p:ext uri="{BB962C8B-B14F-4D97-AF65-F5344CB8AC3E}">
        <p14:creationId xmlns:p14="http://schemas.microsoft.com/office/powerpoint/2010/main" val="28404566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30752"/>
            <a:ext cx="9144000" cy="813934"/>
          </a:xfrm>
        </p:spPr>
        <p:txBody>
          <a:bodyPr>
            <a:normAutofit/>
          </a:bodyPr>
          <a:lstStyle/>
          <a:p>
            <a:r>
              <a:rPr lang="en-US" sz="3800" b="1" dirty="0">
                <a:solidFill>
                  <a:srgbClr val="003366"/>
                </a:solidFill>
              </a:rPr>
              <a:t>BGP at a Glance: Strengths and Challenges</a:t>
            </a:r>
            <a:endParaRPr sz="3800" b="1" dirty="0">
              <a:solidFill>
                <a:srgbClr val="003366"/>
              </a:solidFill>
            </a:endParaRP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4000" b="1" dirty="0">
                <a:solidFill>
                  <a:srgbClr val="003366"/>
                </a:solidFill>
              </a:rPr>
              <a:t>Internet Number </a:t>
            </a:r>
            <a:r>
              <a:rPr sz="4000" b="1" dirty="0" smtClean="0">
                <a:solidFill>
                  <a:srgbClr val="003366"/>
                </a:solidFill>
              </a:rPr>
              <a:t>Resources</a:t>
            </a:r>
            <a:r>
              <a:rPr lang="en-US" sz="4000" b="1" dirty="0" smtClean="0">
                <a:solidFill>
                  <a:srgbClr val="003366"/>
                </a:solidFill>
              </a:rPr>
              <a:t> &amp; BGP</a:t>
            </a:r>
            <a:endParaRPr sz="4000" b="1" dirty="0">
              <a:solidFill>
                <a:srgbClr val="003366"/>
              </a:solidFill>
            </a:endParaRPr>
          </a:p>
        </p:txBody>
      </p:sp>
      <p:sp>
        <p:nvSpPr>
          <p:cNvPr id="3" name="Content Placeholder 2"/>
          <p:cNvSpPr>
            <a:spLocks noGrp="1"/>
          </p:cNvSpPr>
          <p:nvPr>
            <p:ph idx="1"/>
          </p:nvPr>
        </p:nvSpPr>
        <p:spPr>
          <a:xfrm>
            <a:off x="457200" y="1600200"/>
            <a:ext cx="8229600" cy="4525963"/>
          </a:xfrm>
        </p:spPr>
        <p:txBody>
          <a:bodyPr>
            <a:normAutofit/>
          </a:bodyPr>
          <a:lstStyle/>
          <a:p>
            <a:r>
              <a:rPr sz="2000" dirty="0">
                <a:solidFill>
                  <a:srgbClr val="3C3C3C"/>
                </a:solidFill>
              </a:rPr>
              <a:t>The Internet relies on identifiers:</a:t>
            </a:r>
          </a:p>
          <a:p>
            <a:pPr lvl="1"/>
            <a:r>
              <a:rPr sz="1600" dirty="0" smtClean="0">
                <a:solidFill>
                  <a:srgbClr val="3C3C3C"/>
                </a:solidFill>
              </a:rPr>
              <a:t>IPv4 </a:t>
            </a:r>
            <a:r>
              <a:rPr sz="1600" dirty="0">
                <a:solidFill>
                  <a:srgbClr val="3C3C3C"/>
                </a:solidFill>
              </a:rPr>
              <a:t>Addresses</a:t>
            </a:r>
          </a:p>
          <a:p>
            <a:pPr lvl="1"/>
            <a:r>
              <a:rPr sz="1600" dirty="0" smtClean="0">
                <a:solidFill>
                  <a:srgbClr val="3C3C3C"/>
                </a:solidFill>
              </a:rPr>
              <a:t>IPv6 </a:t>
            </a:r>
            <a:r>
              <a:rPr sz="1600" dirty="0">
                <a:solidFill>
                  <a:srgbClr val="3C3C3C"/>
                </a:solidFill>
              </a:rPr>
              <a:t>Addresses</a:t>
            </a:r>
          </a:p>
          <a:p>
            <a:pPr lvl="1"/>
            <a:r>
              <a:rPr sz="1600" dirty="0" smtClean="0">
                <a:solidFill>
                  <a:srgbClr val="3C3C3C"/>
                </a:solidFill>
              </a:rPr>
              <a:t>Autonomous </a:t>
            </a:r>
            <a:r>
              <a:rPr sz="1600" dirty="0">
                <a:solidFill>
                  <a:srgbClr val="3C3C3C"/>
                </a:solidFill>
              </a:rPr>
              <a:t>System Numbers (ASNs</a:t>
            </a:r>
            <a:r>
              <a:rPr sz="1600" dirty="0" smtClean="0">
                <a:solidFill>
                  <a:srgbClr val="3C3C3C"/>
                </a:solidFill>
              </a:rPr>
              <a:t>)</a:t>
            </a:r>
            <a:endParaRPr lang="en-US" sz="1600" dirty="0" smtClean="0">
              <a:solidFill>
                <a:srgbClr val="3C3C3C"/>
              </a:solidFill>
            </a:endParaRPr>
          </a:p>
          <a:p>
            <a:pPr marL="400050"/>
            <a:endParaRPr lang="fa-IR" sz="2000" dirty="0" smtClean="0">
              <a:solidFill>
                <a:srgbClr val="3C3C3C"/>
              </a:solidFill>
            </a:endParaRPr>
          </a:p>
          <a:p>
            <a:pPr marL="400050"/>
            <a:r>
              <a:rPr lang="en-US" sz="2000" dirty="0" smtClean="0">
                <a:solidFill>
                  <a:srgbClr val="3C3C3C"/>
                </a:solidFill>
              </a:rPr>
              <a:t>BGP:</a:t>
            </a:r>
          </a:p>
          <a:p>
            <a:pPr marL="800100" lvl="1"/>
            <a:r>
              <a:rPr lang="en-US" sz="1600" dirty="0">
                <a:solidFill>
                  <a:srgbClr val="3C3C3C"/>
                </a:solidFill>
              </a:rPr>
              <a:t>For nearly 30 years BGP has kept the Internet running, but it still faces security challenges. </a:t>
            </a:r>
            <a:r>
              <a:rPr lang="en-US" sz="1600" dirty="0" smtClean="0">
                <a:solidFill>
                  <a:srgbClr val="3C3C3C"/>
                </a:solidFill>
              </a:rPr>
              <a:t>It was </a:t>
            </a:r>
            <a:r>
              <a:rPr lang="en-US" sz="1600" dirty="0">
                <a:solidFill>
                  <a:srgbClr val="3C3C3C"/>
                </a:solidFill>
              </a:rPr>
              <a:t>originally designed when the Internet was much smaller and based on a trust model between network operators</a:t>
            </a:r>
            <a:endParaRPr sz="2000" dirty="0">
              <a:solidFill>
                <a:srgbClr val="3C3C3C"/>
              </a:solidFill>
            </a:endParaRP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06611" y="4351477"/>
            <a:ext cx="3730778" cy="2131874"/>
          </a:xfrm>
          <a:prstGeom prst="rect">
            <a:avLst/>
          </a:prstGeom>
        </p:spPr>
      </p:pic>
    </p:spTree>
    <p:extLst>
      <p:ext uri="{BB962C8B-B14F-4D97-AF65-F5344CB8AC3E}">
        <p14:creationId xmlns:p14="http://schemas.microsoft.com/office/powerpoint/2010/main" val="1395094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b="1" dirty="0" smtClean="0">
                <a:solidFill>
                  <a:srgbClr val="003366"/>
                </a:solidFill>
              </a:rPr>
              <a:t>BGP Routing Statistics</a:t>
            </a:r>
            <a:endParaRPr sz="4000" b="1" dirty="0">
              <a:solidFill>
                <a:srgbClr val="003366"/>
              </a:solidFill>
            </a:endParaRP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0627"/>
          <a:stretch/>
        </p:blipFill>
        <p:spPr>
          <a:xfrm>
            <a:off x="0" y="1644729"/>
            <a:ext cx="9144000" cy="4484529"/>
          </a:xfrm>
          <a:prstGeom prst="rect">
            <a:avLst/>
          </a:prstGeom>
        </p:spPr>
      </p:pic>
    </p:spTree>
    <p:extLst>
      <p:ext uri="{BB962C8B-B14F-4D97-AF65-F5344CB8AC3E}">
        <p14:creationId xmlns:p14="http://schemas.microsoft.com/office/powerpoint/2010/main" val="618006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sz="4000" b="1" dirty="0">
                <a:solidFill>
                  <a:srgbClr val="003366"/>
                </a:solidFill>
              </a:rPr>
              <a:t>The Problem with BGP</a:t>
            </a:r>
          </a:p>
        </p:txBody>
      </p:sp>
      <p:sp>
        <p:nvSpPr>
          <p:cNvPr id="3" name="Content Placeholder 2"/>
          <p:cNvSpPr>
            <a:spLocks noGrp="1"/>
          </p:cNvSpPr>
          <p:nvPr>
            <p:ph idx="1"/>
          </p:nvPr>
        </p:nvSpPr>
        <p:spPr/>
        <p:txBody>
          <a:bodyPr/>
          <a:lstStyle/>
          <a:p>
            <a:r>
              <a:rPr sz="2000" dirty="0" smtClean="0">
                <a:solidFill>
                  <a:srgbClr val="3C3C3C"/>
                </a:solidFill>
              </a:rPr>
              <a:t>Prefix </a:t>
            </a:r>
            <a:r>
              <a:rPr sz="2000" dirty="0">
                <a:solidFill>
                  <a:srgbClr val="3C3C3C"/>
                </a:solidFill>
              </a:rPr>
              <a:t>Hijacking: redirect traffic</a:t>
            </a:r>
          </a:p>
          <a:p>
            <a:r>
              <a:rPr sz="2000" dirty="0" smtClean="0">
                <a:solidFill>
                  <a:srgbClr val="3C3C3C"/>
                </a:solidFill>
              </a:rPr>
              <a:t>Route </a:t>
            </a:r>
            <a:r>
              <a:rPr sz="2000" dirty="0">
                <a:solidFill>
                  <a:srgbClr val="3C3C3C"/>
                </a:solidFill>
              </a:rPr>
              <a:t>Leaks: instability &amp; misrouting</a:t>
            </a:r>
          </a:p>
          <a:p>
            <a:r>
              <a:rPr sz="2000" dirty="0" smtClean="0">
                <a:solidFill>
                  <a:srgbClr val="3C3C3C"/>
                </a:solidFill>
              </a:rPr>
              <a:t>Misconfigurations</a:t>
            </a:r>
            <a:r>
              <a:rPr sz="2000" dirty="0">
                <a:solidFill>
                  <a:srgbClr val="3C3C3C"/>
                </a:solidFill>
              </a:rPr>
              <a:t>: global outages</a:t>
            </a:r>
          </a:p>
          <a:p>
            <a:r>
              <a:rPr sz="2000" dirty="0" smtClean="0">
                <a:solidFill>
                  <a:srgbClr val="3C3C3C"/>
                </a:solidFill>
              </a:rPr>
              <a:t>No </a:t>
            </a:r>
            <a:r>
              <a:rPr sz="2000" dirty="0">
                <a:solidFill>
                  <a:srgbClr val="3C3C3C"/>
                </a:solidFill>
              </a:rPr>
              <a:t>built-in verification</a:t>
            </a:r>
          </a:p>
        </p:txBody>
      </p:sp>
      <p:sp>
        <p:nvSpPr>
          <p:cNvPr id="5" name="Footer Placeholder 4"/>
          <p:cNvSpPr>
            <a:spLocks noGrp="1"/>
          </p:cNvSpPr>
          <p:nvPr>
            <p:ph type="ftr" sz="quarter" idx="11"/>
          </p:nvPr>
        </p:nvSpPr>
        <p:spPr/>
        <p:txBody>
          <a:bodyPr/>
          <a:lstStyle/>
          <a:p>
            <a:r>
              <a:rPr lang="en-US" smtClean="0"/>
              <a:t>Milad Afshari | CAPIF4 | September 2025</a:t>
            </a:r>
            <a:endParaRPr lang="en-US"/>
          </a:p>
        </p:txBody>
      </p:sp>
      <p:graphicFrame>
        <p:nvGraphicFramePr>
          <p:cNvPr id="6" name="Table 5">
            <a:extLst>
              <a:ext uri="{FF2B5EF4-FFF2-40B4-BE49-F238E27FC236}">
                <a16:creationId xmlns:a16="http://schemas.microsoft.com/office/drawing/2014/main" id="{CF81D014-8312-FD42-9B3E-BE6D924E7CFB}"/>
              </a:ext>
            </a:extLst>
          </p:cNvPr>
          <p:cNvGraphicFramePr>
            <a:graphicFrameLocks noGrp="1"/>
          </p:cNvGraphicFramePr>
          <p:nvPr>
            <p:extLst>
              <p:ext uri="{D42A27DB-BD31-4B8C-83A1-F6EECF244321}">
                <p14:modId xmlns:p14="http://schemas.microsoft.com/office/powerpoint/2010/main" val="3936363782"/>
              </p:ext>
            </p:extLst>
          </p:nvPr>
        </p:nvGraphicFramePr>
        <p:xfrm>
          <a:off x="2179320" y="3692894"/>
          <a:ext cx="4785360" cy="2222395"/>
        </p:xfrm>
        <a:graphic>
          <a:graphicData uri="http://schemas.openxmlformats.org/drawingml/2006/table">
            <a:tbl>
              <a:tblPr firstRow="1" bandRow="1">
                <a:tableStyleId>{7DF18680-E054-41AD-8BC1-D1AEF772440D}</a:tableStyleId>
              </a:tblPr>
              <a:tblGrid>
                <a:gridCol w="1016000">
                  <a:extLst>
                    <a:ext uri="{9D8B030D-6E8A-4147-A177-3AD203B41FA5}">
                      <a16:colId xmlns:a16="http://schemas.microsoft.com/office/drawing/2014/main" val="251979578"/>
                    </a:ext>
                  </a:extLst>
                </a:gridCol>
                <a:gridCol w="2240467">
                  <a:extLst>
                    <a:ext uri="{9D8B030D-6E8A-4147-A177-3AD203B41FA5}">
                      <a16:colId xmlns:a16="http://schemas.microsoft.com/office/drawing/2014/main" val="2695415946"/>
                    </a:ext>
                  </a:extLst>
                </a:gridCol>
                <a:gridCol w="1528893">
                  <a:extLst>
                    <a:ext uri="{9D8B030D-6E8A-4147-A177-3AD203B41FA5}">
                      <a16:colId xmlns:a16="http://schemas.microsoft.com/office/drawing/2014/main" val="3491660064"/>
                    </a:ext>
                  </a:extLst>
                </a:gridCol>
              </a:tblGrid>
              <a:tr h="221686">
                <a:tc>
                  <a:txBody>
                    <a:bodyPr/>
                    <a:lstStyle/>
                    <a:p>
                      <a:r>
                        <a:rPr lang="en-US" sz="1000" dirty="0"/>
                        <a:t>Event</a:t>
                      </a:r>
                      <a:endParaRPr lang="en-US" sz="1000" dirty="0">
                        <a:latin typeface="Irancell" panose="02000504000000020004" pitchFamily="2" charset="-78"/>
                        <a:ea typeface="Irancell" panose="02000504000000020004" pitchFamily="2" charset="-78"/>
                        <a:cs typeface="Irancell" panose="02000504000000020004" pitchFamily="2" charset="-78"/>
                      </a:endParaRPr>
                    </a:p>
                  </a:txBody>
                  <a:tcPr anchor="ctr"/>
                </a:tc>
                <a:tc>
                  <a:txBody>
                    <a:bodyPr/>
                    <a:lstStyle/>
                    <a:p>
                      <a:r>
                        <a:rPr lang="en-US" sz="1000" dirty="0"/>
                        <a:t>Explanation</a:t>
                      </a:r>
                      <a:endParaRPr lang="en-US" sz="1000" dirty="0">
                        <a:latin typeface="Irancell" panose="02000504000000020004" pitchFamily="2" charset="-78"/>
                        <a:ea typeface="Irancell" panose="02000504000000020004" pitchFamily="2" charset="-78"/>
                        <a:cs typeface="Irancell" panose="02000504000000020004" pitchFamily="2" charset="-78"/>
                      </a:endParaRPr>
                    </a:p>
                  </a:txBody>
                  <a:tcPr anchor="ctr"/>
                </a:tc>
                <a:tc>
                  <a:txBody>
                    <a:bodyPr/>
                    <a:lstStyle/>
                    <a:p>
                      <a:r>
                        <a:rPr lang="en-US" sz="1000" dirty="0"/>
                        <a:t>Repercussions</a:t>
                      </a:r>
                      <a:endParaRPr lang="en-US" sz="1000" dirty="0">
                        <a:latin typeface="Irancell" panose="02000504000000020004" pitchFamily="2" charset="-78"/>
                        <a:ea typeface="Irancell" panose="02000504000000020004" pitchFamily="2" charset="-78"/>
                        <a:cs typeface="Irancell" panose="02000504000000020004" pitchFamily="2" charset="-78"/>
                      </a:endParaRPr>
                    </a:p>
                  </a:txBody>
                  <a:tcPr anchor="ctr"/>
                </a:tc>
                <a:extLst>
                  <a:ext uri="{0D108BD9-81ED-4DB2-BD59-A6C34878D82A}">
                    <a16:rowId xmlns:a16="http://schemas.microsoft.com/office/drawing/2014/main" val="2369161824"/>
                  </a:ext>
                </a:extLst>
              </a:tr>
              <a:tr h="972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Prefix/Route Hijacking</a:t>
                      </a:r>
                      <a:endParaRPr lang="en-US" sz="1000" b="1" dirty="0">
                        <a:latin typeface="Irancell" panose="02000504000000020004" pitchFamily="2" charset="-78"/>
                        <a:ea typeface="Irancell" panose="02000504000000020004" pitchFamily="2" charset="-78"/>
                        <a:cs typeface="Irancell" panose="02000504000000020004" pitchFamily="2" charset="-7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 network operator or attacker impersonates another network operator, pretending that a server or network is their client. </a:t>
                      </a:r>
                      <a:endParaRPr lang="en-US" sz="1000" dirty="0">
                        <a:latin typeface="Irancell" panose="02000504000000020004" pitchFamily="2" charset="-78"/>
                        <a:ea typeface="Irancell" panose="02000504000000020004" pitchFamily="2" charset="-78"/>
                        <a:cs typeface="Irancell" panose="02000504000000020004" pitchFamily="2" charset="-7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Packets are forwarded to the wrong place; this can cause Denial of Service (DoS) attacks or traffic interception.</a:t>
                      </a:r>
                      <a:endParaRPr lang="en-US" sz="1000" dirty="0">
                        <a:latin typeface="Irancell" panose="02000504000000020004" pitchFamily="2" charset="-78"/>
                        <a:ea typeface="Irancell" panose="02000504000000020004" pitchFamily="2" charset="-78"/>
                        <a:cs typeface="Irancell" panose="02000504000000020004" pitchFamily="2" charset="-78"/>
                      </a:endParaRPr>
                    </a:p>
                  </a:txBody>
                  <a:tcPr anchor="ctr"/>
                </a:tc>
                <a:extLst>
                  <a:ext uri="{0D108BD9-81ED-4DB2-BD59-A6C34878D82A}">
                    <a16:rowId xmlns:a16="http://schemas.microsoft.com/office/drawing/2014/main" val="2476391560"/>
                  </a:ext>
                </a:extLst>
              </a:tr>
              <a:tr h="972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Route Leak</a:t>
                      </a:r>
                      <a:endParaRPr lang="en-US" sz="1000" b="1" dirty="0">
                        <a:latin typeface="Irancell" panose="02000504000000020004" pitchFamily="2" charset="-78"/>
                        <a:ea typeface="Irancell" panose="02000504000000020004" pitchFamily="2" charset="-78"/>
                        <a:cs typeface="Irancell" panose="02000504000000020004" pitchFamily="2" charset="-7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A network operator with multiple upstream providers announces (often due to accidental misconfiguration) to one upstream provider that is has a route to a destination through the other upstream provider. </a:t>
                      </a:r>
                      <a:endParaRPr lang="en-US" sz="1000" dirty="0">
                        <a:latin typeface="Irancell" panose="02000504000000020004" pitchFamily="2" charset="-78"/>
                        <a:ea typeface="Irancell" panose="02000504000000020004" pitchFamily="2" charset="-78"/>
                        <a:cs typeface="Irancell" panose="02000504000000020004" pitchFamily="2" charset="-7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Can be used for traffic inspection and reconnaissance.</a:t>
                      </a:r>
                    </a:p>
                    <a:p>
                      <a:endParaRPr lang="en-US" sz="1000" dirty="0">
                        <a:latin typeface="Irancell" panose="02000504000000020004" pitchFamily="2" charset="-78"/>
                        <a:ea typeface="Irancell" panose="02000504000000020004" pitchFamily="2" charset="-78"/>
                        <a:cs typeface="Irancell" panose="02000504000000020004" pitchFamily="2" charset="-78"/>
                      </a:endParaRPr>
                    </a:p>
                  </a:txBody>
                  <a:tcPr anchor="ctr"/>
                </a:tc>
                <a:extLst>
                  <a:ext uri="{0D108BD9-81ED-4DB2-BD59-A6C34878D82A}">
                    <a16:rowId xmlns:a16="http://schemas.microsoft.com/office/drawing/2014/main" val="450620772"/>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그룹 1902">
            <a:extLst>
              <a:ext uri="{FF2B5EF4-FFF2-40B4-BE49-F238E27FC236}">
                <a16:creationId xmlns:a16="http://schemas.microsoft.com/office/drawing/2014/main" id="{C7089E08-E992-46A8-A014-1F118485A0BC}"/>
              </a:ext>
            </a:extLst>
          </p:cNvPr>
          <p:cNvGrpSpPr/>
          <p:nvPr/>
        </p:nvGrpSpPr>
        <p:grpSpPr>
          <a:xfrm>
            <a:off x="-7143" y="2486025"/>
            <a:ext cx="9151144" cy="1076325"/>
            <a:chOff x="-9524" y="2533650"/>
            <a:chExt cx="12201525" cy="1435100"/>
          </a:xfrm>
        </p:grpSpPr>
        <p:sp>
          <p:nvSpPr>
            <p:cNvPr id="39" name="자유형: 도형 1903">
              <a:extLst>
                <a:ext uri="{FF2B5EF4-FFF2-40B4-BE49-F238E27FC236}">
                  <a16:creationId xmlns:a16="http://schemas.microsoft.com/office/drawing/2014/main" id="{78C69655-E2C0-45F6-AA64-25FDCE9E9FA2}"/>
                </a:ext>
              </a:extLst>
            </p:cNvPr>
            <p:cNvSpPr/>
            <p:nvPr/>
          </p:nvSpPr>
          <p:spPr>
            <a:xfrm rot="16200000">
              <a:off x="171571" y="2647607"/>
              <a:ext cx="844997" cy="1207187"/>
            </a:xfrm>
            <a:custGeom>
              <a:avLst/>
              <a:gdLst>
                <a:gd name="connsiteX0" fmla="*/ 844997 w 844997"/>
                <a:gd name="connsiteY0" fmla="*/ 1057131 h 1207187"/>
                <a:gd name="connsiteX1" fmla="*/ 422499 w 844997"/>
                <a:gd name="connsiteY1" fmla="*/ 1207187 h 1207187"/>
                <a:gd name="connsiteX2" fmla="*/ 0 w 844997"/>
                <a:gd name="connsiteY2" fmla="*/ 1057131 h 1207187"/>
                <a:gd name="connsiteX3" fmla="*/ 260881 w 844997"/>
                <a:gd name="connsiteY3" fmla="*/ 523806 h 1207187"/>
                <a:gd name="connsiteX4" fmla="*/ 108125 w 844997"/>
                <a:gd name="connsiteY4" fmla="*/ 95103 h 1207187"/>
                <a:gd name="connsiteX5" fmla="*/ 9838 w 844997"/>
                <a:gd name="connsiteY5" fmla="*/ 0 h 1207187"/>
                <a:gd name="connsiteX6" fmla="*/ 835160 w 844997"/>
                <a:gd name="connsiteY6" fmla="*/ 0 h 1207187"/>
                <a:gd name="connsiteX7" fmla="*/ 736872 w 844997"/>
                <a:gd name="connsiteY7" fmla="*/ 95103 h 1207187"/>
                <a:gd name="connsiteX8" fmla="*/ 584115 w 844997"/>
                <a:gd name="connsiteY8" fmla="*/ 523806 h 1207187"/>
                <a:gd name="connsiteX9" fmla="*/ 844997 w 844997"/>
                <a:gd name="connsiteY9" fmla="*/ 1057131 h 120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4997" h="1207187">
                  <a:moveTo>
                    <a:pt x="844997" y="1057131"/>
                  </a:moveTo>
                  <a:cubicBezTo>
                    <a:pt x="730300" y="1151960"/>
                    <a:pt x="582848" y="1207187"/>
                    <a:pt x="422499" y="1207187"/>
                  </a:cubicBezTo>
                  <a:cubicBezTo>
                    <a:pt x="262149" y="1207187"/>
                    <a:pt x="114698" y="1151960"/>
                    <a:pt x="0" y="1057131"/>
                  </a:cubicBezTo>
                  <a:cubicBezTo>
                    <a:pt x="159673" y="934309"/>
                    <a:pt x="260881" y="740877"/>
                    <a:pt x="260881" y="523806"/>
                  </a:cubicBezTo>
                  <a:cubicBezTo>
                    <a:pt x="260881" y="361003"/>
                    <a:pt x="203952" y="211496"/>
                    <a:pt x="108125" y="95103"/>
                  </a:cubicBezTo>
                  <a:lnTo>
                    <a:pt x="9838" y="0"/>
                  </a:lnTo>
                  <a:lnTo>
                    <a:pt x="835160" y="0"/>
                  </a:lnTo>
                  <a:lnTo>
                    <a:pt x="736872" y="95103"/>
                  </a:lnTo>
                  <a:cubicBezTo>
                    <a:pt x="641045" y="211496"/>
                    <a:pt x="584115" y="361003"/>
                    <a:pt x="584115" y="523806"/>
                  </a:cubicBezTo>
                  <a:cubicBezTo>
                    <a:pt x="584115" y="740877"/>
                    <a:pt x="685324" y="934309"/>
                    <a:pt x="844997" y="1057131"/>
                  </a:cubicBezTo>
                  <a:close/>
                </a:path>
              </a:pathLst>
            </a:custGeom>
            <a:gradFill flip="none" rotWithShape="1">
              <a:gsLst>
                <a:gs pos="0">
                  <a:srgbClr val="7143D9"/>
                </a:gs>
                <a:gs pos="100000">
                  <a:srgbClr val="4E70DE"/>
                </a:gs>
              </a:gsLst>
              <a:lin ang="5400000" scaled="1"/>
              <a:tileRect/>
            </a:gradFill>
            <a:ln w="12700" cap="flat" cmpd="sng" algn="ctr">
              <a:noFill/>
              <a:prstDash val="solid"/>
              <a:miter lim="800000"/>
            </a:ln>
            <a:effectLst>
              <a:outerShdw blurRad="114300" sx="102000" sy="102000" algn="ctr" rotWithShape="0">
                <a:sysClr val="window" lastClr="FFFFFF">
                  <a:lumMod val="65000"/>
                  <a:alpha val="40000"/>
                </a:sysClr>
              </a:outerShdw>
            </a:effectLst>
          </p:spPr>
          <p:txBody>
            <a:bodyPr wrap="square" rtlCol="0" anchor="ctr">
              <a:noAutofit/>
            </a:bodyPr>
            <a:lstStyle/>
            <a:p>
              <a:pPr algn="ctr" defTabSz="685800">
                <a:defRPr/>
              </a:pPr>
              <a:endParaRPr lang="en-US" sz="2025" kern="0">
                <a:solidFill>
                  <a:prstClr val="white"/>
                </a:solidFill>
                <a:latin typeface="Arial"/>
              </a:endParaRPr>
            </a:p>
          </p:txBody>
        </p:sp>
        <p:sp>
          <p:nvSpPr>
            <p:cNvPr id="40" name="자유형: 도형 1904">
              <a:extLst>
                <a:ext uri="{FF2B5EF4-FFF2-40B4-BE49-F238E27FC236}">
                  <a16:creationId xmlns:a16="http://schemas.microsoft.com/office/drawing/2014/main" id="{7C80378C-9274-4FF8-92AA-09754A4DD61A}"/>
                </a:ext>
              </a:extLst>
            </p:cNvPr>
            <p:cNvSpPr/>
            <p:nvPr/>
          </p:nvSpPr>
          <p:spPr>
            <a:xfrm rot="16200000">
              <a:off x="11157246" y="2638944"/>
              <a:ext cx="844997" cy="1224512"/>
            </a:xfrm>
            <a:custGeom>
              <a:avLst/>
              <a:gdLst>
                <a:gd name="connsiteX0" fmla="*/ 844997 w 844997"/>
                <a:gd name="connsiteY0" fmla="*/ 150055 h 1224512"/>
                <a:gd name="connsiteX1" fmla="*/ 584115 w 844997"/>
                <a:gd name="connsiteY1" fmla="*/ 683380 h 1224512"/>
                <a:gd name="connsiteX2" fmla="*/ 844997 w 844997"/>
                <a:gd name="connsiteY2" fmla="*/ 1216706 h 1224512"/>
                <a:gd name="connsiteX3" fmla="*/ 833697 w 844997"/>
                <a:gd name="connsiteY3" fmla="*/ 1224512 h 1224512"/>
                <a:gd name="connsiteX4" fmla="*/ 11300 w 844997"/>
                <a:gd name="connsiteY4" fmla="*/ 1224512 h 1224512"/>
                <a:gd name="connsiteX5" fmla="*/ 0 w 844997"/>
                <a:gd name="connsiteY5" fmla="*/ 1216706 h 1224512"/>
                <a:gd name="connsiteX6" fmla="*/ 260881 w 844997"/>
                <a:gd name="connsiteY6" fmla="*/ 683380 h 1224512"/>
                <a:gd name="connsiteX7" fmla="*/ 0 w 844997"/>
                <a:gd name="connsiteY7" fmla="*/ 150055 h 1224512"/>
                <a:gd name="connsiteX8" fmla="*/ 422499 w 844997"/>
                <a:gd name="connsiteY8" fmla="*/ 0 h 1224512"/>
                <a:gd name="connsiteX9" fmla="*/ 844997 w 844997"/>
                <a:gd name="connsiteY9" fmla="*/ 150055 h 122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4997" h="1224512">
                  <a:moveTo>
                    <a:pt x="844997" y="150055"/>
                  </a:moveTo>
                  <a:cubicBezTo>
                    <a:pt x="685324" y="272877"/>
                    <a:pt x="584115" y="466310"/>
                    <a:pt x="584115" y="683380"/>
                  </a:cubicBezTo>
                  <a:cubicBezTo>
                    <a:pt x="584115" y="900451"/>
                    <a:pt x="685324" y="1093884"/>
                    <a:pt x="844997" y="1216706"/>
                  </a:cubicBezTo>
                  <a:lnTo>
                    <a:pt x="833697" y="1224512"/>
                  </a:lnTo>
                  <a:lnTo>
                    <a:pt x="11300" y="1224512"/>
                  </a:lnTo>
                  <a:lnTo>
                    <a:pt x="0" y="1216706"/>
                  </a:lnTo>
                  <a:cubicBezTo>
                    <a:pt x="159673" y="1093884"/>
                    <a:pt x="260881" y="900451"/>
                    <a:pt x="260881" y="683380"/>
                  </a:cubicBezTo>
                  <a:cubicBezTo>
                    <a:pt x="260881" y="466310"/>
                    <a:pt x="159673" y="272877"/>
                    <a:pt x="0" y="150055"/>
                  </a:cubicBezTo>
                  <a:cubicBezTo>
                    <a:pt x="114698" y="55227"/>
                    <a:pt x="262149" y="0"/>
                    <a:pt x="422499" y="0"/>
                  </a:cubicBezTo>
                  <a:cubicBezTo>
                    <a:pt x="582848" y="0"/>
                    <a:pt x="730300" y="55227"/>
                    <a:pt x="844997" y="150055"/>
                  </a:cubicBezTo>
                  <a:close/>
                </a:path>
              </a:pathLst>
            </a:custGeom>
            <a:gradFill flip="none" rotWithShape="1">
              <a:gsLst>
                <a:gs pos="0">
                  <a:srgbClr val="EE6CC1"/>
                </a:gs>
                <a:gs pos="100000">
                  <a:srgbClr val="7143D9"/>
                </a:gs>
              </a:gsLst>
              <a:lin ang="5400000" scaled="1"/>
              <a:tileRect/>
            </a:gradFill>
            <a:ln w="12700" cap="flat" cmpd="sng" algn="ctr">
              <a:noFill/>
              <a:prstDash val="solid"/>
              <a:miter lim="800000"/>
            </a:ln>
            <a:effectLst>
              <a:outerShdw blurRad="114300" sx="102000" sy="102000" algn="ctr" rotWithShape="0">
                <a:sysClr val="window" lastClr="FFFFFF">
                  <a:lumMod val="65000"/>
                  <a:alpha val="40000"/>
                </a:sysClr>
              </a:outerShdw>
            </a:effectLst>
          </p:spPr>
          <p:txBody>
            <a:bodyPr wrap="square" rtlCol="0" anchor="ctr">
              <a:noAutofit/>
            </a:bodyPr>
            <a:lstStyle/>
            <a:p>
              <a:pPr algn="ctr" defTabSz="685800">
                <a:defRPr/>
              </a:pPr>
              <a:endParaRPr lang="en-US" sz="2025" kern="0">
                <a:solidFill>
                  <a:prstClr val="white"/>
                </a:solidFill>
                <a:latin typeface="Arial"/>
              </a:endParaRPr>
            </a:p>
          </p:txBody>
        </p:sp>
        <p:sp>
          <p:nvSpPr>
            <p:cNvPr id="41" name="Oval 6">
              <a:extLst>
                <a:ext uri="{FF2B5EF4-FFF2-40B4-BE49-F238E27FC236}">
                  <a16:creationId xmlns:a16="http://schemas.microsoft.com/office/drawing/2014/main" id="{1ECDD600-2A59-42E1-A23A-9267E05B08BB}"/>
                </a:ext>
              </a:extLst>
            </p:cNvPr>
            <p:cNvSpPr/>
            <p:nvPr/>
          </p:nvSpPr>
          <p:spPr>
            <a:xfrm rot="16200000">
              <a:off x="2319103" y="2567819"/>
              <a:ext cx="844997" cy="1366762"/>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gradFill flip="none" rotWithShape="1">
              <a:gsLst>
                <a:gs pos="0">
                  <a:srgbClr val="4E70DE"/>
                </a:gs>
                <a:gs pos="100000">
                  <a:srgbClr val="47D3DC"/>
                </a:gs>
              </a:gsLst>
              <a:lin ang="5400000" scaled="1"/>
              <a:tileRect/>
            </a:gradFill>
            <a:ln w="12700" cap="flat" cmpd="sng" algn="ctr">
              <a:noFill/>
              <a:prstDash val="solid"/>
              <a:miter lim="800000"/>
            </a:ln>
            <a:effectLst>
              <a:outerShdw blurRad="114300" sx="102000" sy="102000" algn="ctr" rotWithShape="0">
                <a:sysClr val="window" lastClr="FFFFFF">
                  <a:lumMod val="65000"/>
                  <a:alpha val="40000"/>
                </a:sysClr>
              </a:outerShdw>
            </a:effectLst>
          </p:spPr>
          <p:txBody>
            <a:bodyPr rtlCol="0" anchor="ctr"/>
            <a:lstStyle/>
            <a:p>
              <a:pPr algn="ctr" defTabSz="685800">
                <a:defRPr/>
              </a:pPr>
              <a:endParaRPr lang="en-US" sz="2025" kern="0">
                <a:solidFill>
                  <a:prstClr val="white"/>
                </a:solidFill>
                <a:latin typeface="Arial"/>
              </a:endParaRPr>
            </a:p>
          </p:txBody>
        </p:sp>
        <p:sp>
          <p:nvSpPr>
            <p:cNvPr id="42" name="Oval 6">
              <a:extLst>
                <a:ext uri="{FF2B5EF4-FFF2-40B4-BE49-F238E27FC236}">
                  <a16:creationId xmlns:a16="http://schemas.microsoft.com/office/drawing/2014/main" id="{59BE6FFB-534A-4139-9481-37B75C192BBE}"/>
                </a:ext>
              </a:extLst>
            </p:cNvPr>
            <p:cNvSpPr/>
            <p:nvPr/>
          </p:nvSpPr>
          <p:spPr>
            <a:xfrm rot="16200000">
              <a:off x="9001055" y="2567818"/>
              <a:ext cx="844997" cy="1366763"/>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gradFill flip="none" rotWithShape="1">
              <a:gsLst>
                <a:gs pos="0">
                  <a:srgbClr val="B982D5"/>
                </a:gs>
                <a:gs pos="100000">
                  <a:srgbClr val="EE6CC1"/>
                </a:gs>
              </a:gsLst>
              <a:lin ang="5400000" scaled="1"/>
              <a:tileRect/>
            </a:gradFill>
            <a:ln w="12700" cap="flat" cmpd="sng" algn="ctr">
              <a:noFill/>
              <a:prstDash val="solid"/>
              <a:miter lim="800000"/>
            </a:ln>
            <a:effectLst>
              <a:outerShdw blurRad="114300" sx="102000" sy="102000" algn="ctr" rotWithShape="0">
                <a:sysClr val="window" lastClr="FFFFFF">
                  <a:lumMod val="65000"/>
                  <a:alpha val="40000"/>
                </a:sysClr>
              </a:outerShdw>
            </a:effectLst>
          </p:spPr>
          <p:txBody>
            <a:bodyPr rtlCol="0" anchor="ctr"/>
            <a:lstStyle/>
            <a:p>
              <a:pPr algn="ctr" defTabSz="685800">
                <a:defRPr/>
              </a:pPr>
              <a:endParaRPr lang="en-US" sz="2025" kern="0">
                <a:solidFill>
                  <a:prstClr val="white"/>
                </a:solidFill>
                <a:latin typeface="Arial"/>
              </a:endParaRPr>
            </a:p>
          </p:txBody>
        </p:sp>
        <p:sp>
          <p:nvSpPr>
            <p:cNvPr id="43" name="Oval 15">
              <a:extLst>
                <a:ext uri="{FF2B5EF4-FFF2-40B4-BE49-F238E27FC236}">
                  <a16:creationId xmlns:a16="http://schemas.microsoft.com/office/drawing/2014/main" id="{D166F729-FBD1-4565-A726-F515F18DD194}"/>
                </a:ext>
              </a:extLst>
            </p:cNvPr>
            <p:cNvSpPr/>
            <p:nvPr/>
          </p:nvSpPr>
          <p:spPr>
            <a:xfrm>
              <a:off x="9818262" y="2533650"/>
              <a:ext cx="1435100" cy="1435100"/>
            </a:xfrm>
            <a:prstGeom prst="ellipse">
              <a:avLst/>
            </a:prstGeom>
            <a:solidFill>
              <a:srgbClr val="EE6CC1">
                <a:lumMod val="60000"/>
                <a:lumOff val="40000"/>
              </a:srgbClr>
            </a:solidFill>
            <a:ln w="12700" cap="flat" cmpd="sng" algn="ctr">
              <a:noFill/>
              <a:prstDash val="solid"/>
              <a:miter lim="800000"/>
            </a:ln>
            <a:effectLst>
              <a:outerShdw blurRad="114300" sx="102000" sy="102000" algn="ctr" rotWithShape="0">
                <a:sysClr val="window" lastClr="FFFFFF">
                  <a:lumMod val="65000"/>
                  <a:alpha val="40000"/>
                </a:sysClr>
              </a:outerShdw>
            </a:effectLst>
          </p:spPr>
          <p:txBody>
            <a:bodyPr rtlCol="0" anchor="ctr"/>
            <a:lstStyle/>
            <a:p>
              <a:pPr algn="ctr" defTabSz="685800">
                <a:defRPr/>
              </a:pPr>
              <a:endParaRPr lang="en-US" sz="2025" kern="0">
                <a:solidFill>
                  <a:prstClr val="white"/>
                </a:solidFill>
                <a:latin typeface="Arial"/>
              </a:endParaRPr>
            </a:p>
          </p:txBody>
        </p:sp>
        <p:sp>
          <p:nvSpPr>
            <p:cNvPr id="44" name="Oval 6">
              <a:extLst>
                <a:ext uri="{FF2B5EF4-FFF2-40B4-BE49-F238E27FC236}">
                  <a16:creationId xmlns:a16="http://schemas.microsoft.com/office/drawing/2014/main" id="{00C470FC-309D-4367-87CB-93B94A98384F}"/>
                </a:ext>
              </a:extLst>
            </p:cNvPr>
            <p:cNvSpPr/>
            <p:nvPr/>
          </p:nvSpPr>
          <p:spPr>
            <a:xfrm rot="16200000">
              <a:off x="4546421" y="2567819"/>
              <a:ext cx="844997" cy="1366762"/>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gradFill flip="none" rotWithShape="1">
              <a:gsLst>
                <a:gs pos="0">
                  <a:srgbClr val="47D3DC"/>
                </a:gs>
                <a:gs pos="100000">
                  <a:srgbClr val="6DB0E4"/>
                </a:gs>
              </a:gsLst>
              <a:lin ang="5400000" scaled="1"/>
              <a:tileRect/>
            </a:gradFill>
            <a:ln w="12700" cap="flat" cmpd="sng" algn="ctr">
              <a:noFill/>
              <a:prstDash val="solid"/>
              <a:miter lim="800000"/>
            </a:ln>
            <a:effectLst>
              <a:outerShdw blurRad="114300" sx="102000" sy="102000" algn="ctr" rotWithShape="0">
                <a:sysClr val="window" lastClr="FFFFFF">
                  <a:lumMod val="65000"/>
                  <a:alpha val="40000"/>
                </a:sysClr>
              </a:outerShdw>
            </a:effectLst>
          </p:spPr>
          <p:txBody>
            <a:bodyPr rtlCol="0" anchor="ctr"/>
            <a:lstStyle/>
            <a:p>
              <a:pPr algn="ctr" defTabSz="685800">
                <a:defRPr/>
              </a:pPr>
              <a:endParaRPr lang="en-US" sz="2025" kern="0">
                <a:solidFill>
                  <a:prstClr val="white"/>
                </a:solidFill>
                <a:latin typeface="Arial"/>
              </a:endParaRPr>
            </a:p>
          </p:txBody>
        </p:sp>
        <p:sp>
          <p:nvSpPr>
            <p:cNvPr id="45" name="Oval 6">
              <a:extLst>
                <a:ext uri="{FF2B5EF4-FFF2-40B4-BE49-F238E27FC236}">
                  <a16:creationId xmlns:a16="http://schemas.microsoft.com/office/drawing/2014/main" id="{61B9BAEB-5EDE-4A10-9540-920AFC97C030}"/>
                </a:ext>
              </a:extLst>
            </p:cNvPr>
            <p:cNvSpPr/>
            <p:nvPr/>
          </p:nvSpPr>
          <p:spPr>
            <a:xfrm rot="16200000">
              <a:off x="6773737" y="2567819"/>
              <a:ext cx="844997" cy="1366762"/>
            </a:xfrm>
            <a:custGeom>
              <a:avLst/>
              <a:gdLst/>
              <a:ahLst/>
              <a:cxnLst/>
              <a:rect l="l" t="t" r="r" b="b"/>
              <a:pathLst>
                <a:path w="890376" h="1440160">
                  <a:moveTo>
                    <a:pt x="445188" y="0"/>
                  </a:moveTo>
                  <a:cubicBezTo>
                    <a:pt x="614149" y="0"/>
                    <a:pt x="769519" y="58193"/>
                    <a:pt x="890376" y="158114"/>
                  </a:cubicBezTo>
                  <a:cubicBezTo>
                    <a:pt x="722128" y="287532"/>
                    <a:pt x="615484" y="491352"/>
                    <a:pt x="615484" y="720080"/>
                  </a:cubicBezTo>
                  <a:cubicBezTo>
                    <a:pt x="615484" y="948808"/>
                    <a:pt x="722128" y="1152628"/>
                    <a:pt x="890376" y="1282046"/>
                  </a:cubicBezTo>
                  <a:cubicBezTo>
                    <a:pt x="769519" y="1381967"/>
                    <a:pt x="614149" y="1440160"/>
                    <a:pt x="445188" y="1440160"/>
                  </a:cubicBezTo>
                  <a:cubicBezTo>
                    <a:pt x="276227" y="1440160"/>
                    <a:pt x="120857" y="1381967"/>
                    <a:pt x="0" y="1282046"/>
                  </a:cubicBezTo>
                  <a:cubicBezTo>
                    <a:pt x="168248" y="1152628"/>
                    <a:pt x="274891" y="948808"/>
                    <a:pt x="274891" y="720080"/>
                  </a:cubicBezTo>
                  <a:cubicBezTo>
                    <a:pt x="274891" y="491352"/>
                    <a:pt x="168248" y="287532"/>
                    <a:pt x="0" y="158114"/>
                  </a:cubicBezTo>
                  <a:cubicBezTo>
                    <a:pt x="120857" y="58193"/>
                    <a:pt x="276227" y="0"/>
                    <a:pt x="445188" y="0"/>
                  </a:cubicBezTo>
                  <a:close/>
                </a:path>
              </a:pathLst>
            </a:custGeom>
            <a:gradFill flip="none" rotWithShape="1">
              <a:gsLst>
                <a:gs pos="0">
                  <a:srgbClr val="6DB0E4"/>
                </a:gs>
                <a:gs pos="100000">
                  <a:srgbClr val="B982D5"/>
                </a:gs>
              </a:gsLst>
              <a:lin ang="5400000" scaled="1"/>
              <a:tileRect/>
            </a:gradFill>
            <a:ln w="12700" cap="flat" cmpd="sng" algn="ctr">
              <a:noFill/>
              <a:prstDash val="solid"/>
              <a:miter lim="800000"/>
            </a:ln>
            <a:effectLst>
              <a:outerShdw blurRad="114300" sx="102000" sy="102000" algn="ctr" rotWithShape="0">
                <a:sysClr val="window" lastClr="FFFFFF">
                  <a:lumMod val="65000"/>
                  <a:alpha val="40000"/>
                </a:sysClr>
              </a:outerShdw>
            </a:effectLst>
          </p:spPr>
          <p:txBody>
            <a:bodyPr rtlCol="0" anchor="ctr"/>
            <a:lstStyle/>
            <a:p>
              <a:pPr algn="ctr" defTabSz="685800">
                <a:defRPr/>
              </a:pPr>
              <a:endParaRPr lang="en-US" sz="2025" kern="0">
                <a:solidFill>
                  <a:prstClr val="white"/>
                </a:solidFill>
                <a:latin typeface="Arial"/>
              </a:endParaRPr>
            </a:p>
          </p:txBody>
        </p:sp>
        <p:sp>
          <p:nvSpPr>
            <p:cNvPr id="46" name="Oval 5">
              <a:extLst>
                <a:ext uri="{FF2B5EF4-FFF2-40B4-BE49-F238E27FC236}">
                  <a16:creationId xmlns:a16="http://schemas.microsoft.com/office/drawing/2014/main" id="{5F363088-9724-48C9-AB54-D112DC97E134}"/>
                </a:ext>
              </a:extLst>
            </p:cNvPr>
            <p:cNvSpPr/>
            <p:nvPr/>
          </p:nvSpPr>
          <p:spPr>
            <a:xfrm>
              <a:off x="5366429" y="2533650"/>
              <a:ext cx="1435100" cy="1435100"/>
            </a:xfrm>
            <a:prstGeom prst="ellipse">
              <a:avLst/>
            </a:prstGeom>
            <a:solidFill>
              <a:srgbClr val="6DB0E4">
                <a:lumMod val="60000"/>
                <a:lumOff val="40000"/>
              </a:srgbClr>
            </a:solidFill>
            <a:ln w="12700" cap="flat" cmpd="sng" algn="ctr">
              <a:noFill/>
              <a:prstDash val="solid"/>
              <a:miter lim="800000"/>
            </a:ln>
            <a:effectLst>
              <a:outerShdw blurRad="114300" sx="102000" sy="102000" algn="ctr" rotWithShape="0">
                <a:sysClr val="window" lastClr="FFFFFF">
                  <a:lumMod val="65000"/>
                  <a:alpha val="40000"/>
                </a:sysClr>
              </a:outerShdw>
            </a:effectLst>
          </p:spPr>
          <p:txBody>
            <a:bodyPr rtlCol="0" anchor="ctr"/>
            <a:lstStyle/>
            <a:p>
              <a:pPr algn="ctr" defTabSz="685800">
                <a:defRPr/>
              </a:pPr>
              <a:endParaRPr lang="en-US" sz="2025" kern="0">
                <a:solidFill>
                  <a:prstClr val="white"/>
                </a:solidFill>
                <a:latin typeface="Arial"/>
              </a:endParaRPr>
            </a:p>
          </p:txBody>
        </p:sp>
        <p:sp>
          <p:nvSpPr>
            <p:cNvPr id="47" name="Oval 15">
              <a:extLst>
                <a:ext uri="{FF2B5EF4-FFF2-40B4-BE49-F238E27FC236}">
                  <a16:creationId xmlns:a16="http://schemas.microsoft.com/office/drawing/2014/main" id="{B6A854C4-E7A2-46F6-B465-ED3B02979F4D}"/>
                </a:ext>
              </a:extLst>
            </p:cNvPr>
            <p:cNvSpPr/>
            <p:nvPr/>
          </p:nvSpPr>
          <p:spPr>
            <a:xfrm>
              <a:off x="7590945" y="2533650"/>
              <a:ext cx="1435100" cy="1435100"/>
            </a:xfrm>
            <a:prstGeom prst="ellipse">
              <a:avLst/>
            </a:prstGeom>
            <a:solidFill>
              <a:srgbClr val="B982D5">
                <a:lumMod val="60000"/>
                <a:lumOff val="40000"/>
              </a:srgbClr>
            </a:solidFill>
            <a:ln w="12700" cap="flat" cmpd="sng" algn="ctr">
              <a:noFill/>
              <a:prstDash val="solid"/>
              <a:miter lim="800000"/>
            </a:ln>
            <a:effectLst>
              <a:outerShdw blurRad="114300" sx="102000" sy="102000" algn="ctr" rotWithShape="0">
                <a:sysClr val="window" lastClr="FFFFFF">
                  <a:lumMod val="65000"/>
                  <a:alpha val="40000"/>
                </a:sysClr>
              </a:outerShdw>
            </a:effectLst>
          </p:spPr>
          <p:txBody>
            <a:bodyPr rtlCol="0" anchor="ctr"/>
            <a:lstStyle/>
            <a:p>
              <a:pPr algn="ctr" defTabSz="685800">
                <a:defRPr/>
              </a:pPr>
              <a:endParaRPr lang="en-US" sz="2025" kern="0">
                <a:solidFill>
                  <a:prstClr val="white"/>
                </a:solidFill>
                <a:latin typeface="Arial"/>
              </a:endParaRPr>
            </a:p>
          </p:txBody>
        </p:sp>
        <p:sp>
          <p:nvSpPr>
            <p:cNvPr id="48" name="Oval 5">
              <a:extLst>
                <a:ext uri="{FF2B5EF4-FFF2-40B4-BE49-F238E27FC236}">
                  <a16:creationId xmlns:a16="http://schemas.microsoft.com/office/drawing/2014/main" id="{97D543F7-1C1C-4DB8-9499-A66AADD340DE}"/>
                </a:ext>
              </a:extLst>
            </p:cNvPr>
            <p:cNvSpPr/>
            <p:nvPr/>
          </p:nvSpPr>
          <p:spPr>
            <a:xfrm>
              <a:off x="911794" y="2533650"/>
              <a:ext cx="1435100" cy="1435100"/>
            </a:xfrm>
            <a:prstGeom prst="ellipse">
              <a:avLst/>
            </a:prstGeom>
            <a:solidFill>
              <a:srgbClr val="4E70DE">
                <a:lumMod val="60000"/>
                <a:lumOff val="40000"/>
              </a:srgbClr>
            </a:solidFill>
            <a:ln w="12700" cap="flat" cmpd="sng" algn="ctr">
              <a:noFill/>
              <a:prstDash val="solid"/>
              <a:miter lim="800000"/>
            </a:ln>
            <a:effectLst>
              <a:outerShdw blurRad="114300" sx="102000" sy="102000" algn="ctr" rotWithShape="0">
                <a:sysClr val="window" lastClr="FFFFFF">
                  <a:lumMod val="65000"/>
                  <a:alpha val="40000"/>
                </a:sysClr>
              </a:outerShdw>
            </a:effectLst>
          </p:spPr>
          <p:txBody>
            <a:bodyPr rtlCol="0" anchor="ctr"/>
            <a:lstStyle/>
            <a:p>
              <a:pPr algn="ctr" defTabSz="685800">
                <a:defRPr/>
              </a:pPr>
              <a:endParaRPr lang="en-US" sz="2025" kern="0">
                <a:solidFill>
                  <a:prstClr val="white"/>
                </a:solidFill>
                <a:latin typeface="Arial"/>
              </a:endParaRPr>
            </a:p>
          </p:txBody>
        </p:sp>
        <p:sp>
          <p:nvSpPr>
            <p:cNvPr id="49" name="Oval 15">
              <a:extLst>
                <a:ext uri="{FF2B5EF4-FFF2-40B4-BE49-F238E27FC236}">
                  <a16:creationId xmlns:a16="http://schemas.microsoft.com/office/drawing/2014/main" id="{A77A24AD-40E3-4DC3-ADAC-C0A7A81E11C1}"/>
                </a:ext>
              </a:extLst>
            </p:cNvPr>
            <p:cNvSpPr/>
            <p:nvPr/>
          </p:nvSpPr>
          <p:spPr>
            <a:xfrm>
              <a:off x="3136308" y="2533650"/>
              <a:ext cx="1435101" cy="1435100"/>
            </a:xfrm>
            <a:prstGeom prst="ellipse">
              <a:avLst/>
            </a:prstGeom>
            <a:solidFill>
              <a:srgbClr val="47D3DC">
                <a:lumMod val="60000"/>
                <a:lumOff val="40000"/>
              </a:srgbClr>
            </a:solidFill>
            <a:ln w="12700" cap="flat" cmpd="sng" algn="ctr">
              <a:noFill/>
              <a:prstDash val="solid"/>
              <a:miter lim="800000"/>
            </a:ln>
            <a:effectLst>
              <a:outerShdw blurRad="114300" sx="102000" sy="102000" algn="ctr" rotWithShape="0">
                <a:sysClr val="window" lastClr="FFFFFF">
                  <a:lumMod val="65000"/>
                  <a:alpha val="40000"/>
                </a:sysClr>
              </a:outerShdw>
            </a:effectLst>
          </p:spPr>
          <p:txBody>
            <a:bodyPr rtlCol="0" anchor="ctr"/>
            <a:lstStyle/>
            <a:p>
              <a:pPr algn="ctr" defTabSz="685800">
                <a:defRPr/>
              </a:pPr>
              <a:endParaRPr lang="en-US" sz="2025" kern="0">
                <a:solidFill>
                  <a:prstClr val="white"/>
                </a:solidFill>
                <a:latin typeface="Arial"/>
              </a:endParaRPr>
            </a:p>
          </p:txBody>
        </p:sp>
        <p:sp>
          <p:nvSpPr>
            <p:cNvPr id="50" name="Oval 5">
              <a:extLst>
                <a:ext uri="{FF2B5EF4-FFF2-40B4-BE49-F238E27FC236}">
                  <a16:creationId xmlns:a16="http://schemas.microsoft.com/office/drawing/2014/main" id="{3B395369-01FA-4A35-A244-12C25AE1E5C7}"/>
                </a:ext>
              </a:extLst>
            </p:cNvPr>
            <p:cNvSpPr/>
            <p:nvPr/>
          </p:nvSpPr>
          <p:spPr>
            <a:xfrm>
              <a:off x="1031013" y="2652869"/>
              <a:ext cx="1196662" cy="1196662"/>
            </a:xfrm>
            <a:prstGeom prst="ellipse">
              <a:avLst/>
            </a:prstGeom>
            <a:solidFill>
              <a:srgbClr val="4E70DE"/>
            </a:solidFill>
            <a:ln w="12700" cap="flat" cmpd="sng" algn="ctr">
              <a:noFill/>
              <a:prstDash val="solid"/>
              <a:miter lim="800000"/>
            </a:ln>
            <a:effectLst>
              <a:innerShdw blurRad="76200">
                <a:sysClr val="window" lastClr="FFFFFF">
                  <a:lumMod val="50000"/>
                </a:sysClr>
              </a:innerShdw>
            </a:effectLst>
          </p:spPr>
          <p:txBody>
            <a:bodyPr rtlCol="0" anchor="ctr"/>
            <a:lstStyle/>
            <a:p>
              <a:pPr algn="ctr" defTabSz="685800">
                <a:defRPr/>
              </a:pPr>
              <a:endParaRPr lang="en-US" sz="2025" kern="0">
                <a:solidFill>
                  <a:prstClr val="white"/>
                </a:solidFill>
                <a:latin typeface="Arial"/>
              </a:endParaRPr>
            </a:p>
          </p:txBody>
        </p:sp>
        <p:sp>
          <p:nvSpPr>
            <p:cNvPr id="51" name="Oval 5">
              <a:extLst>
                <a:ext uri="{FF2B5EF4-FFF2-40B4-BE49-F238E27FC236}">
                  <a16:creationId xmlns:a16="http://schemas.microsoft.com/office/drawing/2014/main" id="{CF61EDF0-C008-48C2-ADB9-EA08F9C896E2}"/>
                </a:ext>
              </a:extLst>
            </p:cNvPr>
            <p:cNvSpPr/>
            <p:nvPr/>
          </p:nvSpPr>
          <p:spPr>
            <a:xfrm>
              <a:off x="3257630" y="2652869"/>
              <a:ext cx="1196662" cy="1196662"/>
            </a:xfrm>
            <a:prstGeom prst="ellipse">
              <a:avLst/>
            </a:prstGeom>
            <a:solidFill>
              <a:srgbClr val="47D3DC"/>
            </a:solidFill>
            <a:ln w="12700" cap="flat" cmpd="sng" algn="ctr">
              <a:noFill/>
              <a:prstDash val="solid"/>
              <a:miter lim="800000"/>
            </a:ln>
            <a:effectLst>
              <a:innerShdw blurRad="76200">
                <a:sysClr val="window" lastClr="FFFFFF">
                  <a:lumMod val="50000"/>
                </a:sysClr>
              </a:innerShdw>
            </a:effectLst>
          </p:spPr>
          <p:txBody>
            <a:bodyPr rtlCol="0" anchor="ctr"/>
            <a:lstStyle/>
            <a:p>
              <a:pPr algn="ctr" defTabSz="685800">
                <a:defRPr/>
              </a:pPr>
              <a:endParaRPr lang="en-US" sz="2025" kern="0">
                <a:solidFill>
                  <a:prstClr val="white"/>
                </a:solidFill>
                <a:latin typeface="Arial"/>
              </a:endParaRPr>
            </a:p>
          </p:txBody>
        </p:sp>
        <p:sp>
          <p:nvSpPr>
            <p:cNvPr id="52" name="Oval 5">
              <a:extLst>
                <a:ext uri="{FF2B5EF4-FFF2-40B4-BE49-F238E27FC236}">
                  <a16:creationId xmlns:a16="http://schemas.microsoft.com/office/drawing/2014/main" id="{E9E0E14B-25E1-487F-91EF-6244601304A8}"/>
                </a:ext>
              </a:extLst>
            </p:cNvPr>
            <p:cNvSpPr/>
            <p:nvPr/>
          </p:nvSpPr>
          <p:spPr>
            <a:xfrm>
              <a:off x="5484248" y="2652869"/>
              <a:ext cx="1196662" cy="1196662"/>
            </a:xfrm>
            <a:prstGeom prst="ellipse">
              <a:avLst/>
            </a:prstGeom>
            <a:solidFill>
              <a:srgbClr val="6DB0E4"/>
            </a:solidFill>
            <a:ln w="12700" cap="flat" cmpd="sng" algn="ctr">
              <a:noFill/>
              <a:prstDash val="solid"/>
              <a:miter lim="800000"/>
            </a:ln>
            <a:effectLst>
              <a:innerShdw blurRad="76200">
                <a:sysClr val="window" lastClr="FFFFFF">
                  <a:lumMod val="50000"/>
                </a:sysClr>
              </a:innerShdw>
            </a:effectLst>
          </p:spPr>
          <p:txBody>
            <a:bodyPr rtlCol="0" anchor="ctr"/>
            <a:lstStyle/>
            <a:p>
              <a:pPr algn="ctr" defTabSz="685800">
                <a:defRPr/>
              </a:pPr>
              <a:endParaRPr lang="en-US" sz="2025" kern="0">
                <a:solidFill>
                  <a:prstClr val="white"/>
                </a:solidFill>
                <a:latin typeface="Arial"/>
              </a:endParaRPr>
            </a:p>
          </p:txBody>
        </p:sp>
        <p:sp>
          <p:nvSpPr>
            <p:cNvPr id="53" name="Oval 5">
              <a:extLst>
                <a:ext uri="{FF2B5EF4-FFF2-40B4-BE49-F238E27FC236}">
                  <a16:creationId xmlns:a16="http://schemas.microsoft.com/office/drawing/2014/main" id="{8858DB76-FA43-47F1-A41D-1361B361CD4D}"/>
                </a:ext>
              </a:extLst>
            </p:cNvPr>
            <p:cNvSpPr/>
            <p:nvPr/>
          </p:nvSpPr>
          <p:spPr>
            <a:xfrm>
              <a:off x="7710865" y="2652869"/>
              <a:ext cx="1196662" cy="1196662"/>
            </a:xfrm>
            <a:prstGeom prst="ellipse">
              <a:avLst/>
            </a:prstGeom>
            <a:solidFill>
              <a:srgbClr val="B982D5"/>
            </a:solidFill>
            <a:ln w="12700" cap="flat" cmpd="sng" algn="ctr">
              <a:noFill/>
              <a:prstDash val="solid"/>
              <a:miter lim="800000"/>
            </a:ln>
            <a:effectLst>
              <a:innerShdw blurRad="76200">
                <a:sysClr val="window" lastClr="FFFFFF">
                  <a:lumMod val="50000"/>
                </a:sysClr>
              </a:innerShdw>
            </a:effectLst>
          </p:spPr>
          <p:txBody>
            <a:bodyPr rtlCol="0" anchor="ctr"/>
            <a:lstStyle/>
            <a:p>
              <a:pPr algn="ctr" defTabSz="685800">
                <a:defRPr/>
              </a:pPr>
              <a:endParaRPr lang="en-US" sz="2025" kern="0">
                <a:solidFill>
                  <a:prstClr val="white"/>
                </a:solidFill>
                <a:latin typeface="Arial"/>
              </a:endParaRPr>
            </a:p>
          </p:txBody>
        </p:sp>
        <p:sp>
          <p:nvSpPr>
            <p:cNvPr id="54" name="Oval 5">
              <a:extLst>
                <a:ext uri="{FF2B5EF4-FFF2-40B4-BE49-F238E27FC236}">
                  <a16:creationId xmlns:a16="http://schemas.microsoft.com/office/drawing/2014/main" id="{7D7F3FE3-479D-4185-B1EE-E933B5690B62}"/>
                </a:ext>
              </a:extLst>
            </p:cNvPr>
            <p:cNvSpPr/>
            <p:nvPr/>
          </p:nvSpPr>
          <p:spPr>
            <a:xfrm>
              <a:off x="9937481" y="2652869"/>
              <a:ext cx="1196662" cy="1196662"/>
            </a:xfrm>
            <a:prstGeom prst="ellipse">
              <a:avLst/>
            </a:prstGeom>
            <a:solidFill>
              <a:srgbClr val="EE6CC1"/>
            </a:solidFill>
            <a:ln w="12700" cap="flat" cmpd="sng" algn="ctr">
              <a:noFill/>
              <a:prstDash val="solid"/>
              <a:miter lim="800000"/>
            </a:ln>
            <a:effectLst>
              <a:innerShdw blurRad="76200">
                <a:sysClr val="window" lastClr="FFFFFF">
                  <a:lumMod val="50000"/>
                </a:sysClr>
              </a:innerShdw>
            </a:effectLst>
          </p:spPr>
          <p:txBody>
            <a:bodyPr rtlCol="0" anchor="ctr"/>
            <a:lstStyle/>
            <a:p>
              <a:pPr algn="ctr" defTabSz="685800">
                <a:defRPr/>
              </a:pPr>
              <a:endParaRPr lang="en-US" sz="2025" kern="0">
                <a:solidFill>
                  <a:prstClr val="white"/>
                </a:solidFill>
                <a:latin typeface="Arial"/>
              </a:endParaRPr>
            </a:p>
          </p:txBody>
        </p:sp>
      </p:grpSp>
      <p:sp>
        <p:nvSpPr>
          <p:cNvPr id="55" name="TextBox 54">
            <a:extLst>
              <a:ext uri="{FF2B5EF4-FFF2-40B4-BE49-F238E27FC236}">
                <a16:creationId xmlns:a16="http://schemas.microsoft.com/office/drawing/2014/main" id="{77BCC66E-3B2D-461A-82C9-700DE2A28102}"/>
              </a:ext>
            </a:extLst>
          </p:cNvPr>
          <p:cNvSpPr txBox="1"/>
          <p:nvPr/>
        </p:nvSpPr>
        <p:spPr>
          <a:xfrm>
            <a:off x="747099" y="2872181"/>
            <a:ext cx="940629" cy="369332"/>
          </a:xfrm>
          <a:prstGeom prst="rect">
            <a:avLst/>
          </a:prstGeom>
          <a:noFill/>
        </p:spPr>
        <p:txBody>
          <a:bodyPr wrap="square" rtlCol="0" anchor="ctr">
            <a:spAutoFit/>
          </a:bodyPr>
          <a:lstStyle/>
          <a:p>
            <a:pPr algn="ctr"/>
            <a:r>
              <a:rPr lang="en-US" altLang="ko-KR" b="1" dirty="0">
                <a:solidFill>
                  <a:prstClr val="white"/>
                </a:solidFill>
                <a:latin typeface="Irancell" panose="02000504000000020004" pitchFamily="2" charset="-78"/>
                <a:ea typeface="Irancell" panose="02000504000000020004" pitchFamily="2" charset="-78"/>
                <a:cs typeface="Irancell" panose="02000504000000020004" pitchFamily="2" charset="-78"/>
              </a:rPr>
              <a:t>1997</a:t>
            </a:r>
          </a:p>
        </p:txBody>
      </p:sp>
      <p:sp>
        <p:nvSpPr>
          <p:cNvPr id="56" name="TextBox 55">
            <a:extLst>
              <a:ext uri="{FF2B5EF4-FFF2-40B4-BE49-F238E27FC236}">
                <a16:creationId xmlns:a16="http://schemas.microsoft.com/office/drawing/2014/main" id="{8BECBADC-2961-4754-8B5F-9484F5FBBED5}"/>
              </a:ext>
            </a:extLst>
          </p:cNvPr>
          <p:cNvSpPr txBox="1"/>
          <p:nvPr/>
        </p:nvSpPr>
        <p:spPr>
          <a:xfrm>
            <a:off x="4089120" y="2890254"/>
            <a:ext cx="940629" cy="369332"/>
          </a:xfrm>
          <a:prstGeom prst="rect">
            <a:avLst/>
          </a:prstGeom>
          <a:noFill/>
        </p:spPr>
        <p:txBody>
          <a:bodyPr wrap="square" rtlCol="0" anchor="t">
            <a:spAutoFit/>
          </a:bodyPr>
          <a:lstStyle/>
          <a:p>
            <a:pPr algn="ctr"/>
            <a:r>
              <a:rPr lang="en-US" altLang="ko-KR" b="1" dirty="0">
                <a:solidFill>
                  <a:prstClr val="white"/>
                </a:solidFill>
                <a:latin typeface="Irancell" panose="02000504000000020004" pitchFamily="2" charset="-78"/>
                <a:ea typeface="Irancell" panose="02000504000000020004" pitchFamily="2" charset="-78"/>
                <a:cs typeface="Irancell" panose="02000504000000020004" pitchFamily="2" charset="-78"/>
              </a:rPr>
              <a:t>2013</a:t>
            </a:r>
            <a:endParaRPr lang="ko-KR" altLang="en-US" b="1" dirty="0">
              <a:solidFill>
                <a:prstClr val="white"/>
              </a:solidFill>
              <a:latin typeface="Irancell" panose="02000504000000020004" pitchFamily="2" charset="-78"/>
              <a:cs typeface="Irancell" panose="02000504000000020004" pitchFamily="2" charset="-78"/>
            </a:endParaRPr>
          </a:p>
        </p:txBody>
      </p:sp>
      <p:sp>
        <p:nvSpPr>
          <p:cNvPr id="57" name="TextBox 56">
            <a:extLst>
              <a:ext uri="{FF2B5EF4-FFF2-40B4-BE49-F238E27FC236}">
                <a16:creationId xmlns:a16="http://schemas.microsoft.com/office/drawing/2014/main" id="{677C855C-F622-44B8-9E24-A5A3C037DACE}"/>
              </a:ext>
            </a:extLst>
          </p:cNvPr>
          <p:cNvSpPr txBox="1"/>
          <p:nvPr/>
        </p:nvSpPr>
        <p:spPr>
          <a:xfrm>
            <a:off x="2418110" y="2883722"/>
            <a:ext cx="940629" cy="369332"/>
          </a:xfrm>
          <a:prstGeom prst="rect">
            <a:avLst/>
          </a:prstGeom>
          <a:noFill/>
        </p:spPr>
        <p:txBody>
          <a:bodyPr wrap="square" rtlCol="0">
            <a:spAutoFit/>
          </a:bodyPr>
          <a:lstStyle/>
          <a:p>
            <a:pPr algn="ctr"/>
            <a:r>
              <a:rPr lang="en-US" altLang="ko-KR" b="1" dirty="0">
                <a:solidFill>
                  <a:prstClr val="white"/>
                </a:solidFill>
                <a:latin typeface="Irancell" panose="02000504000000020004" pitchFamily="2" charset="-78"/>
                <a:ea typeface="Irancell" panose="02000504000000020004" pitchFamily="2" charset="-78"/>
                <a:cs typeface="Irancell" panose="02000504000000020004" pitchFamily="2" charset="-78"/>
              </a:rPr>
              <a:t>2008</a:t>
            </a:r>
            <a:endParaRPr lang="ko-KR" altLang="en-US" b="1" dirty="0">
              <a:solidFill>
                <a:prstClr val="white"/>
              </a:solidFill>
              <a:latin typeface="Irancell" panose="02000504000000020004" pitchFamily="2" charset="-78"/>
              <a:cs typeface="Irancell" panose="02000504000000020004" pitchFamily="2" charset="-78"/>
            </a:endParaRPr>
          </a:p>
        </p:txBody>
      </p:sp>
      <p:sp>
        <p:nvSpPr>
          <p:cNvPr id="58" name="TextBox 57">
            <a:extLst>
              <a:ext uri="{FF2B5EF4-FFF2-40B4-BE49-F238E27FC236}">
                <a16:creationId xmlns:a16="http://schemas.microsoft.com/office/drawing/2014/main" id="{5E0CA637-B362-4595-BAF0-3A14F6E56987}"/>
              </a:ext>
            </a:extLst>
          </p:cNvPr>
          <p:cNvSpPr txBox="1"/>
          <p:nvPr/>
        </p:nvSpPr>
        <p:spPr>
          <a:xfrm>
            <a:off x="5760131" y="2879639"/>
            <a:ext cx="940629" cy="369332"/>
          </a:xfrm>
          <a:prstGeom prst="rect">
            <a:avLst/>
          </a:prstGeom>
          <a:noFill/>
        </p:spPr>
        <p:txBody>
          <a:bodyPr wrap="square" rtlCol="0">
            <a:spAutoFit/>
          </a:bodyPr>
          <a:lstStyle/>
          <a:p>
            <a:pPr algn="ctr"/>
            <a:r>
              <a:rPr lang="en-US" altLang="ko-KR" b="1" dirty="0">
                <a:solidFill>
                  <a:prstClr val="white"/>
                </a:solidFill>
                <a:latin typeface="Irancell" panose="02000504000000020004" pitchFamily="2" charset="-78"/>
                <a:ea typeface="Irancell" panose="02000504000000020004" pitchFamily="2" charset="-78"/>
                <a:cs typeface="Irancell" panose="02000504000000020004" pitchFamily="2" charset="-78"/>
              </a:rPr>
              <a:t>2018</a:t>
            </a:r>
            <a:endParaRPr lang="ko-KR" altLang="en-US" b="1" dirty="0">
              <a:solidFill>
                <a:prstClr val="white"/>
              </a:solidFill>
              <a:latin typeface="Irancell" panose="02000504000000020004" pitchFamily="2" charset="-78"/>
              <a:cs typeface="Irancell" panose="02000504000000020004" pitchFamily="2" charset="-78"/>
            </a:endParaRPr>
          </a:p>
        </p:txBody>
      </p:sp>
      <p:sp>
        <p:nvSpPr>
          <p:cNvPr id="59" name="TextBox 58">
            <a:extLst>
              <a:ext uri="{FF2B5EF4-FFF2-40B4-BE49-F238E27FC236}">
                <a16:creationId xmlns:a16="http://schemas.microsoft.com/office/drawing/2014/main" id="{5B141CA5-E6AE-4499-A7D8-1AA01ABEE558}"/>
              </a:ext>
            </a:extLst>
          </p:cNvPr>
          <p:cNvSpPr txBox="1"/>
          <p:nvPr/>
        </p:nvSpPr>
        <p:spPr>
          <a:xfrm>
            <a:off x="7431140" y="2883722"/>
            <a:ext cx="939600" cy="369332"/>
          </a:xfrm>
          <a:prstGeom prst="rect">
            <a:avLst/>
          </a:prstGeom>
          <a:noFill/>
        </p:spPr>
        <p:txBody>
          <a:bodyPr wrap="square" rtlCol="0">
            <a:spAutoFit/>
          </a:bodyPr>
          <a:lstStyle/>
          <a:p>
            <a:pPr algn="ctr"/>
            <a:r>
              <a:rPr lang="en-US" altLang="ko-KR" b="1" dirty="0">
                <a:solidFill>
                  <a:prstClr val="white"/>
                </a:solidFill>
                <a:latin typeface="Irancell" panose="02000504000000020004" pitchFamily="2" charset="-78"/>
                <a:ea typeface="Irancell" panose="02000504000000020004" pitchFamily="2" charset="-78"/>
                <a:cs typeface="Irancell" panose="02000504000000020004" pitchFamily="2" charset="-78"/>
              </a:rPr>
              <a:t>2024</a:t>
            </a:r>
            <a:endParaRPr lang="ko-KR" altLang="en-US" b="1" dirty="0">
              <a:solidFill>
                <a:prstClr val="white"/>
              </a:solidFill>
              <a:latin typeface="Irancell" panose="02000504000000020004" pitchFamily="2" charset="-78"/>
              <a:cs typeface="Irancell" panose="02000504000000020004" pitchFamily="2" charset="-78"/>
            </a:endParaRPr>
          </a:p>
        </p:txBody>
      </p:sp>
      <p:grpSp>
        <p:nvGrpSpPr>
          <p:cNvPr id="60" name="Group 66">
            <a:extLst>
              <a:ext uri="{FF2B5EF4-FFF2-40B4-BE49-F238E27FC236}">
                <a16:creationId xmlns:a16="http://schemas.microsoft.com/office/drawing/2014/main" id="{899D883F-28DF-427C-9B61-65975E294B30}"/>
              </a:ext>
            </a:extLst>
          </p:cNvPr>
          <p:cNvGrpSpPr/>
          <p:nvPr/>
        </p:nvGrpSpPr>
        <p:grpSpPr>
          <a:xfrm>
            <a:off x="7010923" y="3670408"/>
            <a:ext cx="1780035" cy="2264662"/>
            <a:chOff x="3009709" y="4283314"/>
            <a:chExt cx="1917633" cy="1522709"/>
          </a:xfrm>
        </p:grpSpPr>
        <p:sp>
          <p:nvSpPr>
            <p:cNvPr id="61" name="TextBox 60">
              <a:extLst>
                <a:ext uri="{FF2B5EF4-FFF2-40B4-BE49-F238E27FC236}">
                  <a16:creationId xmlns:a16="http://schemas.microsoft.com/office/drawing/2014/main" id="{D016BC7C-2CFD-4F71-ABB0-2D0A936F63AF}"/>
                </a:ext>
              </a:extLst>
            </p:cNvPr>
            <p:cNvSpPr txBox="1"/>
            <p:nvPr/>
          </p:nvSpPr>
          <p:spPr>
            <a:xfrm>
              <a:off x="3009709" y="4533329"/>
              <a:ext cx="1917633" cy="1272694"/>
            </a:xfrm>
            <a:prstGeom prst="rect">
              <a:avLst/>
            </a:prstGeom>
            <a:noFill/>
          </p:spPr>
          <p:txBody>
            <a:bodyPr wrap="square" rtlCol="0">
              <a:spAutoFit/>
            </a:bodyPr>
            <a:lstStyle/>
            <a:p>
              <a:r>
                <a:rPr lang="en-US" altLang="ko-KR" sz="900" b="1" dirty="0">
                  <a:solidFill>
                    <a:srgbClr val="595959"/>
                  </a:solidFill>
                  <a:cs typeface="Arial" pitchFamily="34" charset="0"/>
                </a:rPr>
                <a:t>Event:</a:t>
              </a:r>
              <a:r>
                <a:rPr lang="en-US" altLang="ko-KR" sz="900" dirty="0">
                  <a:solidFill>
                    <a:srgbClr val="595959"/>
                  </a:solidFill>
                  <a:cs typeface="Arial" pitchFamily="34" charset="0"/>
                </a:rPr>
                <a:t> The issue started on June 27, when Eletronet S.A. (AS267613) mistakenly announced a very specific route (1.1.1.1/32) to its peers and upstream providers.</a:t>
              </a:r>
            </a:p>
            <a:p>
              <a:endParaRPr lang="en-US" altLang="ko-KR" sz="900" dirty="0">
                <a:solidFill>
                  <a:srgbClr val="595959"/>
                </a:solidFill>
                <a:cs typeface="Arial" pitchFamily="34" charset="0"/>
              </a:endParaRPr>
            </a:p>
            <a:p>
              <a:r>
                <a:rPr lang="en-US" altLang="ko-KR" sz="900" b="1" dirty="0">
                  <a:solidFill>
                    <a:srgbClr val="595959"/>
                  </a:solidFill>
                  <a:cs typeface="Arial" pitchFamily="34" charset="0"/>
                </a:rPr>
                <a:t>Impact:</a:t>
              </a:r>
              <a:r>
                <a:rPr lang="en-US" altLang="ko-KR" sz="900" dirty="0">
                  <a:solidFill>
                    <a:srgbClr val="595959"/>
                  </a:solidFill>
                  <a:cs typeface="Arial" pitchFamily="34" charset="0"/>
                </a:rPr>
                <a:t> </a:t>
              </a:r>
              <a:r>
                <a:rPr lang="en-US" sz="900" dirty="0">
                  <a:solidFill>
                    <a:srgbClr val="595959"/>
                  </a:solidFill>
                </a:rPr>
                <a:t>The incident impacted around 300 networks across 70 countries, though Cloudflare noted that the overall impact was relatively low and many users did not notice significant disruption.</a:t>
              </a:r>
              <a:endParaRPr lang="ko-KR" altLang="en-US" sz="900" dirty="0">
                <a:solidFill>
                  <a:srgbClr val="595959"/>
                </a:solidFill>
                <a:latin typeface="Arial"/>
                <a:cs typeface="Arial" pitchFamily="34" charset="0"/>
              </a:endParaRPr>
            </a:p>
          </p:txBody>
        </p:sp>
        <p:sp>
          <p:nvSpPr>
            <p:cNvPr id="62" name="TextBox 61">
              <a:extLst>
                <a:ext uri="{FF2B5EF4-FFF2-40B4-BE49-F238E27FC236}">
                  <a16:creationId xmlns:a16="http://schemas.microsoft.com/office/drawing/2014/main" id="{DA29A43E-217A-42D3-8EE3-1D6ED4DB9F31}"/>
                </a:ext>
              </a:extLst>
            </p:cNvPr>
            <p:cNvSpPr txBox="1"/>
            <p:nvPr/>
          </p:nvSpPr>
          <p:spPr>
            <a:xfrm>
              <a:off x="3017861" y="4283314"/>
              <a:ext cx="1901330" cy="279372"/>
            </a:xfrm>
            <a:prstGeom prst="rect">
              <a:avLst/>
            </a:prstGeom>
            <a:noFill/>
          </p:spPr>
          <p:txBody>
            <a:bodyPr wrap="square" rtlCol="0">
              <a:spAutoFit/>
            </a:bodyPr>
            <a:lstStyle/>
            <a:p>
              <a:pPr algn="ctr"/>
              <a:r>
                <a:rPr lang="en-US" altLang="ko-KR" sz="1050" b="1" dirty="0">
                  <a:solidFill>
                    <a:srgbClr val="EE6CC1"/>
                  </a:solidFill>
                  <a:latin typeface="Irancell" panose="02000504000000020004" pitchFamily="2" charset="-78"/>
                  <a:ea typeface="Irancell" panose="02000504000000020004" pitchFamily="2" charset="-78"/>
                  <a:cs typeface="Irancell" panose="02000504000000020004" pitchFamily="2" charset="-78"/>
                </a:rPr>
                <a:t>1.1.1.1</a:t>
              </a:r>
            </a:p>
            <a:p>
              <a:pPr algn="ctr"/>
              <a:r>
                <a:rPr lang="en-US" altLang="ko-KR" sz="1050" b="1" dirty="0">
                  <a:solidFill>
                    <a:srgbClr val="EE6CC1"/>
                  </a:solidFill>
                  <a:latin typeface="Irancell" panose="02000504000000020004" pitchFamily="2" charset="-78"/>
                  <a:ea typeface="Irancell" panose="02000504000000020004" pitchFamily="2" charset="-78"/>
                  <a:cs typeface="Irancell" panose="02000504000000020004" pitchFamily="2" charset="-78"/>
                </a:rPr>
                <a:t>Route Leak</a:t>
              </a:r>
              <a:endParaRPr lang="ko-KR" altLang="en-US" sz="1050" b="1" dirty="0">
                <a:solidFill>
                  <a:srgbClr val="EE6CC1"/>
                </a:solidFill>
                <a:latin typeface="Irancell" panose="02000504000000020004" pitchFamily="2" charset="-78"/>
                <a:cs typeface="Irancell" panose="02000504000000020004" pitchFamily="2" charset="-78"/>
              </a:endParaRPr>
            </a:p>
          </p:txBody>
        </p:sp>
      </p:grpSp>
      <p:grpSp>
        <p:nvGrpSpPr>
          <p:cNvPr id="63" name="Group 66">
            <a:extLst>
              <a:ext uri="{FF2B5EF4-FFF2-40B4-BE49-F238E27FC236}">
                <a16:creationId xmlns:a16="http://schemas.microsoft.com/office/drawing/2014/main" id="{9EDA5181-1F95-4389-9CEE-4F5947361085}"/>
              </a:ext>
            </a:extLst>
          </p:cNvPr>
          <p:cNvGrpSpPr/>
          <p:nvPr/>
        </p:nvGrpSpPr>
        <p:grpSpPr>
          <a:xfrm>
            <a:off x="5575278" y="3670411"/>
            <a:ext cx="1340714" cy="1863858"/>
            <a:chOff x="3017861" y="4283314"/>
            <a:chExt cx="1941912" cy="1311334"/>
          </a:xfrm>
        </p:grpSpPr>
        <p:sp>
          <p:nvSpPr>
            <p:cNvPr id="64" name="TextBox 63">
              <a:extLst>
                <a:ext uri="{FF2B5EF4-FFF2-40B4-BE49-F238E27FC236}">
                  <a16:creationId xmlns:a16="http://schemas.microsoft.com/office/drawing/2014/main" id="{D45862D7-61B3-4301-AD97-80D7EE5605FD}"/>
                </a:ext>
              </a:extLst>
            </p:cNvPr>
            <p:cNvSpPr txBox="1"/>
            <p:nvPr/>
          </p:nvSpPr>
          <p:spPr>
            <a:xfrm>
              <a:off x="3042139" y="4555260"/>
              <a:ext cx="1917634" cy="1039388"/>
            </a:xfrm>
            <a:prstGeom prst="rect">
              <a:avLst/>
            </a:prstGeom>
            <a:noFill/>
          </p:spPr>
          <p:txBody>
            <a:bodyPr wrap="square" rtlCol="0">
              <a:spAutoFit/>
            </a:bodyPr>
            <a:lstStyle/>
            <a:p>
              <a:r>
                <a:rPr lang="en-US" altLang="ko-KR" sz="900" b="1" dirty="0">
                  <a:solidFill>
                    <a:prstClr val="black">
                      <a:lumMod val="65000"/>
                      <a:lumOff val="35000"/>
                    </a:prstClr>
                  </a:solidFill>
                  <a:cs typeface="Arial" pitchFamily="34" charset="0"/>
                </a:rPr>
                <a:t>Event:</a:t>
              </a:r>
              <a:r>
                <a:rPr lang="en-US" altLang="ko-KR" sz="900" dirty="0">
                  <a:solidFill>
                    <a:prstClr val="black">
                      <a:lumMod val="65000"/>
                      <a:lumOff val="35000"/>
                    </a:prstClr>
                  </a:solidFill>
                  <a:cs typeface="Arial" pitchFamily="34" charset="0"/>
                </a:rPr>
                <a:t> BGP hijacking led to DNS redirection and phishing of cryptocurrency wallets.</a:t>
              </a:r>
            </a:p>
            <a:p>
              <a:endParaRPr lang="en-US" altLang="ko-KR" sz="900" dirty="0">
                <a:solidFill>
                  <a:prstClr val="black">
                    <a:lumMod val="65000"/>
                    <a:lumOff val="35000"/>
                  </a:prstClr>
                </a:solidFill>
                <a:cs typeface="Arial" pitchFamily="34" charset="0"/>
              </a:endParaRPr>
            </a:p>
            <a:p>
              <a:endParaRPr lang="en-US" altLang="ko-KR" sz="900" dirty="0">
                <a:solidFill>
                  <a:prstClr val="black">
                    <a:lumMod val="65000"/>
                    <a:lumOff val="35000"/>
                  </a:prstClr>
                </a:solidFill>
                <a:cs typeface="Arial" pitchFamily="34" charset="0"/>
              </a:endParaRPr>
            </a:p>
            <a:p>
              <a:r>
                <a:rPr lang="en-US" altLang="ko-KR" sz="900" b="1" dirty="0">
                  <a:solidFill>
                    <a:prstClr val="black">
                      <a:lumMod val="65000"/>
                      <a:lumOff val="35000"/>
                    </a:prstClr>
                  </a:solidFill>
                  <a:cs typeface="Arial" pitchFamily="34" charset="0"/>
                </a:rPr>
                <a:t>Impact:</a:t>
              </a:r>
              <a:r>
                <a:rPr lang="en-US" altLang="ko-KR" sz="900" dirty="0">
                  <a:solidFill>
                    <a:prstClr val="black">
                      <a:lumMod val="65000"/>
                      <a:lumOff val="35000"/>
                    </a:prstClr>
                  </a:solidFill>
                  <a:cs typeface="Arial" pitchFamily="34" charset="0"/>
                </a:rPr>
                <a:t> $17 million stolen from users due to compromised TLS connections.</a:t>
              </a:r>
            </a:p>
          </p:txBody>
        </p:sp>
        <p:sp>
          <p:nvSpPr>
            <p:cNvPr id="65" name="TextBox 64">
              <a:extLst>
                <a:ext uri="{FF2B5EF4-FFF2-40B4-BE49-F238E27FC236}">
                  <a16:creationId xmlns:a16="http://schemas.microsoft.com/office/drawing/2014/main" id="{42FE0914-7120-4C73-86AC-8F672A501A7D}"/>
                </a:ext>
              </a:extLst>
            </p:cNvPr>
            <p:cNvSpPr txBox="1"/>
            <p:nvPr/>
          </p:nvSpPr>
          <p:spPr>
            <a:xfrm>
              <a:off x="3017861" y="4283314"/>
              <a:ext cx="1901330" cy="292327"/>
            </a:xfrm>
            <a:prstGeom prst="rect">
              <a:avLst/>
            </a:prstGeom>
            <a:noFill/>
          </p:spPr>
          <p:txBody>
            <a:bodyPr wrap="square" rtlCol="0">
              <a:spAutoFit/>
            </a:bodyPr>
            <a:lstStyle/>
            <a:p>
              <a:pPr algn="ctr"/>
              <a:r>
                <a:rPr lang="en-US" altLang="ko-KR" sz="1050" b="1" dirty="0">
                  <a:solidFill>
                    <a:srgbClr val="B982D5"/>
                  </a:solidFill>
                  <a:latin typeface="Irancell" panose="02000504000000020004" pitchFamily="2" charset="-78"/>
                  <a:ea typeface="Irancell" panose="02000504000000020004" pitchFamily="2" charset="-78"/>
                  <a:cs typeface="Irancell" panose="02000504000000020004" pitchFamily="2" charset="-78"/>
                </a:rPr>
                <a:t>MyEtherWallet Attack </a:t>
              </a:r>
            </a:p>
          </p:txBody>
        </p:sp>
      </p:grpSp>
      <p:grpSp>
        <p:nvGrpSpPr>
          <p:cNvPr id="66" name="Group 66">
            <a:extLst>
              <a:ext uri="{FF2B5EF4-FFF2-40B4-BE49-F238E27FC236}">
                <a16:creationId xmlns:a16="http://schemas.microsoft.com/office/drawing/2014/main" id="{F2824B3A-00EB-4C0C-9560-D74F0F6BBB4A}"/>
              </a:ext>
            </a:extLst>
          </p:cNvPr>
          <p:cNvGrpSpPr/>
          <p:nvPr/>
        </p:nvGrpSpPr>
        <p:grpSpPr>
          <a:xfrm>
            <a:off x="3764662" y="3670409"/>
            <a:ext cx="1721027" cy="1583403"/>
            <a:chOff x="3017861" y="4283314"/>
            <a:chExt cx="2043940" cy="792887"/>
          </a:xfrm>
        </p:grpSpPr>
        <p:sp>
          <p:nvSpPr>
            <p:cNvPr id="67" name="TextBox 66">
              <a:extLst>
                <a:ext uri="{FF2B5EF4-FFF2-40B4-BE49-F238E27FC236}">
                  <a16:creationId xmlns:a16="http://schemas.microsoft.com/office/drawing/2014/main" id="{8E9E2F7A-65C2-45E3-8522-D28445B4C4F8}"/>
                </a:ext>
              </a:extLst>
            </p:cNvPr>
            <p:cNvSpPr txBox="1"/>
            <p:nvPr/>
          </p:nvSpPr>
          <p:spPr>
            <a:xfrm>
              <a:off x="3144168" y="4475138"/>
              <a:ext cx="1917633" cy="601063"/>
            </a:xfrm>
            <a:prstGeom prst="rect">
              <a:avLst/>
            </a:prstGeom>
            <a:noFill/>
          </p:spPr>
          <p:txBody>
            <a:bodyPr wrap="square" rtlCol="0">
              <a:spAutoFit/>
            </a:bodyPr>
            <a:lstStyle/>
            <a:p>
              <a:r>
                <a:rPr lang="en-US" altLang="ko-KR" sz="900" b="1" dirty="0">
                  <a:solidFill>
                    <a:prstClr val="black">
                      <a:lumMod val="65000"/>
                      <a:lumOff val="35000"/>
                    </a:prstClr>
                  </a:solidFill>
                  <a:cs typeface="Arial" pitchFamily="34" charset="0"/>
                </a:rPr>
                <a:t>Event: </a:t>
              </a:r>
              <a:r>
                <a:rPr lang="en-US" altLang="ko-KR" sz="900" dirty="0">
                  <a:solidFill>
                    <a:prstClr val="black">
                      <a:lumMod val="65000"/>
                      <a:lumOff val="35000"/>
                    </a:prstClr>
                  </a:solidFill>
                  <a:cs typeface="Arial" pitchFamily="34" charset="0"/>
                </a:rPr>
                <a:t>BGP-based man-in-the-middle attack targeting major US credit card companies and governments.</a:t>
              </a:r>
            </a:p>
            <a:p>
              <a:endParaRPr lang="en-US" altLang="ko-KR" sz="900" dirty="0">
                <a:solidFill>
                  <a:prstClr val="black">
                    <a:lumMod val="65000"/>
                    <a:lumOff val="35000"/>
                  </a:prstClr>
                </a:solidFill>
                <a:cs typeface="Arial" pitchFamily="34" charset="0"/>
              </a:endParaRPr>
            </a:p>
            <a:p>
              <a:endParaRPr lang="en-US" altLang="ko-KR" sz="900" dirty="0">
                <a:solidFill>
                  <a:prstClr val="black">
                    <a:lumMod val="65000"/>
                    <a:lumOff val="35000"/>
                  </a:prstClr>
                </a:solidFill>
                <a:cs typeface="Arial" pitchFamily="34" charset="0"/>
              </a:endParaRPr>
            </a:p>
            <a:p>
              <a:r>
                <a:rPr lang="en-US" altLang="ko-KR" sz="900" b="1" dirty="0">
                  <a:solidFill>
                    <a:prstClr val="black">
                      <a:lumMod val="65000"/>
                      <a:lumOff val="35000"/>
                    </a:prstClr>
                  </a:solidFill>
                  <a:cs typeface="Arial" pitchFamily="34" charset="0"/>
                </a:rPr>
                <a:t>Impact: </a:t>
              </a:r>
              <a:r>
                <a:rPr lang="en-US" altLang="ko-KR" sz="900" dirty="0">
                  <a:solidFill>
                    <a:prstClr val="black">
                      <a:lumMod val="65000"/>
                      <a:lumOff val="35000"/>
                    </a:prstClr>
                  </a:solidFill>
                  <a:cs typeface="Arial" pitchFamily="34" charset="0"/>
                </a:rPr>
                <a:t>Interception of sensitive communications.</a:t>
              </a:r>
            </a:p>
          </p:txBody>
        </p:sp>
        <p:sp>
          <p:nvSpPr>
            <p:cNvPr id="68" name="TextBox 67">
              <a:extLst>
                <a:ext uri="{FF2B5EF4-FFF2-40B4-BE49-F238E27FC236}">
                  <a16:creationId xmlns:a16="http://schemas.microsoft.com/office/drawing/2014/main" id="{F0D09502-410E-4DE9-889D-E41D9A9C99E0}"/>
                </a:ext>
              </a:extLst>
            </p:cNvPr>
            <p:cNvSpPr txBox="1"/>
            <p:nvPr/>
          </p:nvSpPr>
          <p:spPr>
            <a:xfrm>
              <a:off x="3017861" y="4283314"/>
              <a:ext cx="1901330" cy="208060"/>
            </a:xfrm>
            <a:prstGeom prst="rect">
              <a:avLst/>
            </a:prstGeom>
            <a:noFill/>
          </p:spPr>
          <p:txBody>
            <a:bodyPr wrap="square" rtlCol="0">
              <a:spAutoFit/>
            </a:bodyPr>
            <a:lstStyle/>
            <a:p>
              <a:pPr algn="ctr"/>
              <a:r>
                <a:rPr lang="en-US" altLang="ko-KR" sz="1050" b="1" dirty="0">
                  <a:solidFill>
                    <a:srgbClr val="6DB0E4"/>
                  </a:solidFill>
                  <a:latin typeface="Irancell" panose="02000504000000020004" pitchFamily="2" charset="-78"/>
                  <a:ea typeface="Irancell" panose="02000504000000020004" pitchFamily="2" charset="-78"/>
                  <a:cs typeface="Irancell" panose="02000504000000020004" pitchFamily="2" charset="-78"/>
                </a:rPr>
                <a:t>Belarus BGP MITM Attack </a:t>
              </a:r>
            </a:p>
          </p:txBody>
        </p:sp>
      </p:grpSp>
      <p:grpSp>
        <p:nvGrpSpPr>
          <p:cNvPr id="69" name="Group 66">
            <a:extLst>
              <a:ext uri="{FF2B5EF4-FFF2-40B4-BE49-F238E27FC236}">
                <a16:creationId xmlns:a16="http://schemas.microsoft.com/office/drawing/2014/main" id="{4148DB90-E64D-44D7-93D3-C1865982AF59}"/>
              </a:ext>
            </a:extLst>
          </p:cNvPr>
          <p:cNvGrpSpPr/>
          <p:nvPr/>
        </p:nvGrpSpPr>
        <p:grpSpPr>
          <a:xfrm>
            <a:off x="2103120" y="3670422"/>
            <a:ext cx="1571952" cy="1724178"/>
            <a:chOff x="2936862" y="4190984"/>
            <a:chExt cx="2450410" cy="747111"/>
          </a:xfrm>
        </p:grpSpPr>
        <p:sp>
          <p:nvSpPr>
            <p:cNvPr id="70" name="TextBox 69">
              <a:extLst>
                <a:ext uri="{FF2B5EF4-FFF2-40B4-BE49-F238E27FC236}">
                  <a16:creationId xmlns:a16="http://schemas.microsoft.com/office/drawing/2014/main" id="{9509D734-60E4-4803-803D-878E6E655EF3}"/>
                </a:ext>
              </a:extLst>
            </p:cNvPr>
            <p:cNvSpPr txBox="1"/>
            <p:nvPr/>
          </p:nvSpPr>
          <p:spPr>
            <a:xfrm>
              <a:off x="3067374" y="4357962"/>
              <a:ext cx="2319898" cy="580133"/>
            </a:xfrm>
            <a:prstGeom prst="rect">
              <a:avLst/>
            </a:prstGeom>
            <a:noFill/>
          </p:spPr>
          <p:txBody>
            <a:bodyPr wrap="square" rtlCol="0">
              <a:spAutoFit/>
            </a:bodyPr>
            <a:lstStyle/>
            <a:p>
              <a:r>
                <a:rPr lang="en-US" altLang="ko-KR" sz="900" b="1" dirty="0">
                  <a:solidFill>
                    <a:prstClr val="black">
                      <a:lumMod val="65000"/>
                      <a:lumOff val="35000"/>
                    </a:prstClr>
                  </a:solidFill>
                  <a:cs typeface="Arial" panose="020B0604020202020204" pitchFamily="34" charset="0"/>
                </a:rPr>
                <a:t>Event: </a:t>
              </a:r>
              <a:r>
                <a:rPr lang="en-US" altLang="ko-KR" sz="900" dirty="0">
                  <a:solidFill>
                    <a:prstClr val="black">
                      <a:lumMod val="65000"/>
                      <a:lumOff val="35000"/>
                    </a:prstClr>
                  </a:solidFill>
                  <a:cs typeface="Arial" panose="020B0604020202020204" pitchFamily="34" charset="0"/>
                </a:rPr>
                <a:t>Pakistan Telecom attempted to block YouTube locally but accidentally propagated the block globally.</a:t>
              </a:r>
            </a:p>
            <a:p>
              <a:endParaRPr lang="en-US" altLang="ko-KR" sz="900" dirty="0">
                <a:solidFill>
                  <a:prstClr val="black">
                    <a:lumMod val="65000"/>
                    <a:lumOff val="35000"/>
                  </a:prstClr>
                </a:solidFill>
                <a:cs typeface="Arial" panose="020B0604020202020204" pitchFamily="34" charset="0"/>
              </a:endParaRPr>
            </a:p>
            <a:p>
              <a:r>
                <a:rPr lang="en-US" altLang="ko-KR" sz="900" b="1" dirty="0">
                  <a:solidFill>
                    <a:prstClr val="black">
                      <a:lumMod val="65000"/>
                      <a:lumOff val="35000"/>
                    </a:prstClr>
                  </a:solidFill>
                  <a:cs typeface="Arial" panose="020B0604020202020204" pitchFamily="34" charset="0"/>
                </a:rPr>
                <a:t>Impact: </a:t>
              </a:r>
              <a:r>
                <a:rPr lang="en-US" altLang="ko-KR" sz="900" dirty="0">
                  <a:solidFill>
                    <a:prstClr val="black">
                      <a:lumMod val="65000"/>
                      <a:lumOff val="35000"/>
                    </a:prstClr>
                  </a:solidFill>
                  <a:cs typeface="Arial" panose="020B0604020202020204" pitchFamily="34" charset="0"/>
                </a:rPr>
                <a:t>Global internet access to YouTube was disrupted.</a:t>
              </a:r>
            </a:p>
          </p:txBody>
        </p:sp>
        <p:sp>
          <p:nvSpPr>
            <p:cNvPr id="71" name="TextBox 70">
              <a:extLst>
                <a:ext uri="{FF2B5EF4-FFF2-40B4-BE49-F238E27FC236}">
                  <a16:creationId xmlns:a16="http://schemas.microsoft.com/office/drawing/2014/main" id="{3A04F99C-5043-4412-9B25-022B96EFADC1}"/>
                </a:ext>
              </a:extLst>
            </p:cNvPr>
            <p:cNvSpPr txBox="1"/>
            <p:nvPr/>
          </p:nvSpPr>
          <p:spPr>
            <a:xfrm>
              <a:off x="2936862" y="4190984"/>
              <a:ext cx="2450410" cy="180041"/>
            </a:xfrm>
            <a:prstGeom prst="rect">
              <a:avLst/>
            </a:prstGeom>
            <a:noFill/>
          </p:spPr>
          <p:txBody>
            <a:bodyPr wrap="square" rtlCol="0">
              <a:spAutoFit/>
            </a:bodyPr>
            <a:lstStyle/>
            <a:p>
              <a:pPr algn="ctr"/>
              <a:r>
                <a:rPr lang="en-US" altLang="ko-KR" sz="1050" b="1" dirty="0">
                  <a:solidFill>
                    <a:srgbClr val="47D3DC"/>
                  </a:solidFill>
                  <a:latin typeface="Irancell" panose="02000504000000020004" pitchFamily="2" charset="-78"/>
                  <a:ea typeface="Irancell" panose="02000504000000020004" pitchFamily="2" charset="-78"/>
                  <a:cs typeface="Irancell" panose="02000504000000020004" pitchFamily="2" charset="-78"/>
                </a:rPr>
                <a:t>Pakistan Telecom and YouTube</a:t>
              </a:r>
            </a:p>
          </p:txBody>
        </p:sp>
      </p:grpSp>
      <p:grpSp>
        <p:nvGrpSpPr>
          <p:cNvPr id="72" name="Group 66">
            <a:extLst>
              <a:ext uri="{FF2B5EF4-FFF2-40B4-BE49-F238E27FC236}">
                <a16:creationId xmlns:a16="http://schemas.microsoft.com/office/drawing/2014/main" id="{3497236E-2D90-4103-ACF1-D5720A2DF2B1}"/>
              </a:ext>
            </a:extLst>
          </p:cNvPr>
          <p:cNvGrpSpPr/>
          <p:nvPr/>
        </p:nvGrpSpPr>
        <p:grpSpPr>
          <a:xfrm>
            <a:off x="416520" y="3738758"/>
            <a:ext cx="1601787" cy="2069051"/>
            <a:chOff x="2991069" y="4283314"/>
            <a:chExt cx="1944424" cy="2873716"/>
          </a:xfrm>
        </p:grpSpPr>
        <p:sp>
          <p:nvSpPr>
            <p:cNvPr id="73" name="TextBox 72">
              <a:extLst>
                <a:ext uri="{FF2B5EF4-FFF2-40B4-BE49-F238E27FC236}">
                  <a16:creationId xmlns:a16="http://schemas.microsoft.com/office/drawing/2014/main" id="{46B01CF6-4ECC-409C-8046-A6747529BB50}"/>
                </a:ext>
              </a:extLst>
            </p:cNvPr>
            <p:cNvSpPr txBox="1"/>
            <p:nvPr/>
          </p:nvSpPr>
          <p:spPr>
            <a:xfrm>
              <a:off x="3017860" y="4720437"/>
              <a:ext cx="1917633" cy="2436593"/>
            </a:xfrm>
            <a:prstGeom prst="rect">
              <a:avLst/>
            </a:prstGeom>
            <a:noFill/>
          </p:spPr>
          <p:txBody>
            <a:bodyPr wrap="square" rtlCol="0">
              <a:spAutoFit/>
            </a:bodyPr>
            <a:lstStyle/>
            <a:p>
              <a:pPr marL="128588" indent="-128588">
                <a:buFont typeface="Arial" panose="020B0604020202020204" pitchFamily="34" charset="0"/>
                <a:buChar char="•"/>
              </a:pPr>
              <a:r>
                <a:rPr lang="en-US" altLang="ko-KR" sz="900" b="1" dirty="0">
                  <a:solidFill>
                    <a:schemeClr val="tx1">
                      <a:lumMod val="65000"/>
                      <a:lumOff val="35000"/>
                    </a:schemeClr>
                  </a:solidFill>
                  <a:cs typeface="Arial" pitchFamily="34" charset="0"/>
                </a:rPr>
                <a:t>Event: </a:t>
              </a:r>
              <a:r>
                <a:rPr lang="en-US" altLang="ko-KR" sz="900" dirty="0">
                  <a:solidFill>
                    <a:schemeClr val="tx1">
                      <a:lumMod val="65000"/>
                      <a:lumOff val="35000"/>
                    </a:schemeClr>
                  </a:solidFill>
                  <a:cs typeface="Arial" pitchFamily="34" charset="0"/>
                </a:rPr>
                <a:t>Software bug led to a large part of IP address ranges being misannounced as originating from AS7007.</a:t>
              </a:r>
            </a:p>
            <a:p>
              <a:pPr marL="128588" indent="-128588">
                <a:buFont typeface="Arial" panose="020B0604020202020204" pitchFamily="34" charset="0"/>
                <a:buChar char="•"/>
              </a:pPr>
              <a:endParaRPr lang="en-US" altLang="ko-KR" sz="900" dirty="0">
                <a:solidFill>
                  <a:schemeClr val="tx1">
                    <a:lumMod val="65000"/>
                    <a:lumOff val="35000"/>
                  </a:schemeClr>
                </a:solidFill>
                <a:cs typeface="Arial" pitchFamily="34" charset="0"/>
              </a:endParaRPr>
            </a:p>
            <a:p>
              <a:pPr marL="128588" indent="-128588">
                <a:buFont typeface="Arial" panose="020B0604020202020204" pitchFamily="34" charset="0"/>
                <a:buChar char="•"/>
              </a:pPr>
              <a:endParaRPr lang="en-US" altLang="ko-KR" sz="900" dirty="0">
                <a:solidFill>
                  <a:schemeClr val="tx1">
                    <a:lumMod val="65000"/>
                    <a:lumOff val="35000"/>
                  </a:schemeClr>
                </a:solidFill>
                <a:cs typeface="Arial" pitchFamily="34" charset="0"/>
              </a:endParaRPr>
            </a:p>
            <a:p>
              <a:pPr marL="128588" indent="-128588">
                <a:buFont typeface="Arial" panose="020B0604020202020204" pitchFamily="34" charset="0"/>
                <a:buChar char="•"/>
              </a:pPr>
              <a:r>
                <a:rPr lang="en-US" altLang="ko-KR" sz="900" b="1" dirty="0">
                  <a:solidFill>
                    <a:schemeClr val="tx1">
                      <a:lumMod val="65000"/>
                      <a:lumOff val="35000"/>
                    </a:schemeClr>
                  </a:solidFill>
                  <a:cs typeface="Arial" pitchFamily="34" charset="0"/>
                </a:rPr>
                <a:t>Impact: </a:t>
              </a:r>
              <a:r>
                <a:rPr lang="en-US" altLang="ko-KR" sz="900" dirty="0">
                  <a:solidFill>
                    <a:schemeClr val="tx1">
                      <a:lumMod val="65000"/>
                      <a:lumOff val="35000"/>
                    </a:schemeClr>
                  </a:solidFill>
                  <a:cs typeface="Arial" pitchFamily="34" charset="0"/>
                </a:rPr>
                <a:t>Traffic was redirected and overwhelmed AS7007’s equipment, causing widespread disruption.</a:t>
              </a:r>
            </a:p>
          </p:txBody>
        </p:sp>
        <p:sp>
          <p:nvSpPr>
            <p:cNvPr id="74" name="TextBox 73">
              <a:extLst>
                <a:ext uri="{FF2B5EF4-FFF2-40B4-BE49-F238E27FC236}">
                  <a16:creationId xmlns:a16="http://schemas.microsoft.com/office/drawing/2014/main" id="{78345AA2-1409-4A8B-858F-13E977E724C2}"/>
                </a:ext>
              </a:extLst>
            </p:cNvPr>
            <p:cNvSpPr txBox="1"/>
            <p:nvPr/>
          </p:nvSpPr>
          <p:spPr>
            <a:xfrm>
              <a:off x="2991069" y="4283314"/>
              <a:ext cx="1901330" cy="352665"/>
            </a:xfrm>
            <a:prstGeom prst="rect">
              <a:avLst/>
            </a:prstGeom>
            <a:noFill/>
          </p:spPr>
          <p:txBody>
            <a:bodyPr wrap="square" rtlCol="0">
              <a:spAutoFit/>
            </a:bodyPr>
            <a:lstStyle/>
            <a:p>
              <a:pPr algn="ctr"/>
              <a:r>
                <a:rPr lang="en-US" altLang="ko-KR" sz="1050" b="1" dirty="0">
                  <a:solidFill>
                    <a:srgbClr val="4E70DE"/>
                  </a:solidFill>
                  <a:latin typeface="Irancell" panose="02000504000000020004" pitchFamily="2" charset="-78"/>
                  <a:ea typeface="Irancell" panose="02000504000000020004" pitchFamily="2" charset="-78"/>
                  <a:cs typeface="Irancell" panose="02000504000000020004" pitchFamily="2" charset="-78"/>
                </a:rPr>
                <a:t>AS7007 Incident </a:t>
              </a:r>
            </a:p>
          </p:txBody>
        </p:sp>
      </p:grpSp>
      <p:sp>
        <p:nvSpPr>
          <p:cNvPr id="75" name="Title 1"/>
          <p:cNvSpPr>
            <a:spLocks noGrp="1"/>
          </p:cNvSpPr>
          <p:nvPr>
            <p:ph type="title"/>
          </p:nvPr>
        </p:nvSpPr>
        <p:spPr>
          <a:xfrm>
            <a:off x="457200" y="274638"/>
            <a:ext cx="8229600" cy="1143000"/>
          </a:xfrm>
        </p:spPr>
        <p:txBody>
          <a:bodyPr/>
          <a:lstStyle/>
          <a:p>
            <a:pPr algn="l"/>
            <a:r>
              <a:rPr sz="4000" b="1" dirty="0">
                <a:solidFill>
                  <a:srgbClr val="003366"/>
                </a:solidFill>
              </a:rPr>
              <a:t>BGP Incidents Overview</a:t>
            </a:r>
          </a:p>
        </p:txBody>
      </p:sp>
      <p:sp>
        <p:nvSpPr>
          <p:cNvPr id="78" name="Footer Placeholder 4"/>
          <p:cNvSpPr>
            <a:spLocks noGrp="1"/>
          </p:cNvSpPr>
          <p:nvPr>
            <p:ph type="ftr" sz="quarter" idx="11"/>
          </p:nvPr>
        </p:nvSpPr>
        <p:spPr>
          <a:xfrm>
            <a:off x="3124200" y="6356350"/>
            <a:ext cx="2895600" cy="365125"/>
          </a:xfrm>
        </p:spPr>
        <p:txBody>
          <a:bodyPr/>
          <a:lstStyle/>
          <a:p>
            <a:r>
              <a:rPr lang="en-US" smtClean="0"/>
              <a:t>Milad Afshari | CAPIF4 | September 2025</a:t>
            </a:r>
            <a:endParaRPr lang="en-US"/>
          </a:p>
        </p:txBody>
      </p:sp>
    </p:spTree>
    <p:extLst>
      <p:ext uri="{BB962C8B-B14F-4D97-AF65-F5344CB8AC3E}">
        <p14:creationId xmlns:p14="http://schemas.microsoft.com/office/powerpoint/2010/main" val="11991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Milad Afshari | CAPIF4 | September 2025</a:t>
            </a:r>
            <a:endParaRPr lang="en-US"/>
          </a:p>
        </p:txBody>
      </p:sp>
      <p:sp>
        <p:nvSpPr>
          <p:cNvPr id="2" name="Title 1"/>
          <p:cNvSpPr>
            <a:spLocks noGrp="1"/>
          </p:cNvSpPr>
          <p:nvPr>
            <p:ph type="title"/>
          </p:nvPr>
        </p:nvSpPr>
        <p:spPr>
          <a:xfrm>
            <a:off x="1" y="2328409"/>
            <a:ext cx="9144000" cy="2200048"/>
          </a:xfrm>
        </p:spPr>
        <p:txBody>
          <a:bodyPr>
            <a:normAutofit/>
          </a:bodyPr>
          <a:lstStyle/>
          <a:p>
            <a:r>
              <a:rPr lang="en-US" sz="4800" b="1" dirty="0">
                <a:solidFill>
                  <a:srgbClr val="003366"/>
                </a:solidFill>
              </a:rPr>
              <a:t>IRR (Internet Routing Registry)</a:t>
            </a:r>
            <a:endParaRPr sz="4800" b="1" dirty="0">
              <a:solidFill>
                <a:srgbClr val="003366"/>
              </a:solidFill>
            </a:endParaRPr>
          </a:p>
        </p:txBody>
      </p:sp>
    </p:spTree>
    <p:extLst>
      <p:ext uri="{BB962C8B-B14F-4D97-AF65-F5344CB8AC3E}">
        <p14:creationId xmlns:p14="http://schemas.microsoft.com/office/powerpoint/2010/main" val="41564173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2657</TotalTime>
  <Words>1428</Words>
  <Application>Microsoft Office PowerPoint</Application>
  <PresentationFormat>On-screen Show (4:3)</PresentationFormat>
  <Paragraphs>219</Paragraphs>
  <Slides>26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맑은 고딕</vt:lpstr>
      <vt:lpstr>Arial</vt:lpstr>
      <vt:lpstr>Calibri</vt:lpstr>
      <vt:lpstr>Irancell</vt:lpstr>
      <vt:lpstr>Times New Roman</vt:lpstr>
      <vt:lpstr>Office Theme</vt:lpstr>
      <vt:lpstr>Beyond Prefixes: The Power of Routing Policies and IRRs</vt:lpstr>
      <vt:lpstr>Who am I?</vt:lpstr>
      <vt:lpstr>Why This Talk?</vt:lpstr>
      <vt:lpstr>BGP at a Glance: Strengths and Challenges</vt:lpstr>
      <vt:lpstr>Internet Number Resources &amp; BGP</vt:lpstr>
      <vt:lpstr>BGP Routing Statistics</vt:lpstr>
      <vt:lpstr>The Problem with BGP</vt:lpstr>
      <vt:lpstr>BGP Incidents Overview</vt:lpstr>
      <vt:lpstr>IRR (Internet Routing Registry)</vt:lpstr>
      <vt:lpstr>Internet Routing Registry (IRR)</vt:lpstr>
      <vt:lpstr>Why register routing information?</vt:lpstr>
      <vt:lpstr>The RIPE Routing Registry </vt:lpstr>
      <vt:lpstr>IRR Objects</vt:lpstr>
      <vt:lpstr>route(6) objects</vt:lpstr>
      <vt:lpstr>BGP Routing Policy</vt:lpstr>
      <vt:lpstr>What is a Routing Policy?</vt:lpstr>
      <vt:lpstr>RPSL Language</vt:lpstr>
      <vt:lpstr>Routing Policies in Practice</vt:lpstr>
      <vt:lpstr>IRRs &amp; BGP Automation</vt:lpstr>
      <vt:lpstr>RPSL tools for BGP automation</vt:lpstr>
      <vt:lpstr>IRR Limitations</vt:lpstr>
      <vt:lpstr>RPKI</vt:lpstr>
      <vt:lpstr>ROA data by Country (%)</vt:lpstr>
      <vt:lpstr>Conclusion</vt:lpstr>
      <vt:lpstr>References</vt:lpstr>
      <vt:lpstr>Thank you! Any Questions?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Prefixes: The Power of Routing Policies and IRRs</dc:title>
  <dc:subject/>
  <dc:creator>Milad Afshari [ MTNIrancell - NWG ]</dc:creator>
  <cp:keywords/>
  <dc:description>generated using python-pptx</dc:description>
  <cp:lastModifiedBy>Milad Afshari</cp:lastModifiedBy>
  <cp:revision>56</cp:revision>
  <dcterms:created xsi:type="dcterms:W3CDTF">2013-01-27T09:14:16Z</dcterms:created>
  <dcterms:modified xsi:type="dcterms:W3CDTF">2025-09-26T08:31:33Z</dcterms:modified>
  <cp:category/>
</cp:coreProperties>
</file>